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6" r:id="rId2"/>
    <p:sldId id="282" r:id="rId3"/>
    <p:sldId id="283" r:id="rId4"/>
    <p:sldId id="284" r:id="rId5"/>
    <p:sldId id="258" r:id="rId6"/>
    <p:sldId id="287" r:id="rId7"/>
    <p:sldId id="289" r:id="rId8"/>
    <p:sldId id="263" r:id="rId9"/>
    <p:sldId id="298" r:id="rId10"/>
    <p:sldId id="299" r:id="rId11"/>
    <p:sldId id="286" r:id="rId12"/>
    <p:sldId id="270" r:id="rId13"/>
    <p:sldId id="271" r:id="rId14"/>
    <p:sldId id="290" r:id="rId15"/>
    <p:sldId id="285" r:id="rId16"/>
    <p:sldId id="292" r:id="rId17"/>
    <p:sldId id="293" r:id="rId18"/>
    <p:sldId id="294" r:id="rId19"/>
    <p:sldId id="295" r:id="rId20"/>
    <p:sldId id="296" r:id="rId21"/>
    <p:sldId id="301" r:id="rId22"/>
    <p:sldId id="302" r:id="rId23"/>
    <p:sldId id="303" r:id="rId24"/>
  </p:sldIdLst>
  <p:sldSz cx="12192000" cy="6858000"/>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0" autoAdjust="0"/>
    <p:restoredTop sz="94660"/>
  </p:normalViewPr>
  <p:slideViewPr>
    <p:cSldViewPr snapToGrid="0">
      <p:cViewPr varScale="1">
        <p:scale>
          <a:sx n="50" d="100"/>
          <a:sy n="50" d="100"/>
        </p:scale>
        <p:origin x="-624"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2F77DCA2-A0B8-45E3-B4BA-7A484D37F584}" type="datetimeFigureOut">
              <a:rPr lang="fa-IR" smtClean="0"/>
              <a:t>30/05/1442</a:t>
            </a:fld>
            <a:endParaRPr lang="fa-IR"/>
          </a:p>
        </p:txBody>
      </p:sp>
      <p:sp>
        <p:nvSpPr>
          <p:cNvPr id="5" name="Footer Placeholder 4"/>
          <p:cNvSpPr>
            <a:spLocks noGrp="1"/>
          </p:cNvSpPr>
          <p:nvPr>
            <p:ph type="ftr" sz="quarter" idx="11"/>
          </p:nvPr>
        </p:nvSpPr>
        <p:spPr>
          <a:xfrm>
            <a:off x="1371600" y="4323845"/>
            <a:ext cx="6400800" cy="365125"/>
          </a:xfrm>
        </p:spPr>
        <p:txBody>
          <a:bodyPr/>
          <a:lstStyle/>
          <a:p>
            <a:endParaRPr lang="fa-IR"/>
          </a:p>
        </p:txBody>
      </p:sp>
      <p:sp>
        <p:nvSpPr>
          <p:cNvPr id="6" name="Slide Number Placeholder 5"/>
          <p:cNvSpPr>
            <a:spLocks noGrp="1"/>
          </p:cNvSpPr>
          <p:nvPr>
            <p:ph type="sldNum" sz="quarter" idx="12"/>
          </p:nvPr>
        </p:nvSpPr>
        <p:spPr>
          <a:xfrm>
            <a:off x="8077200" y="1430866"/>
            <a:ext cx="2743200" cy="365125"/>
          </a:xfrm>
        </p:spPr>
        <p:txBody>
          <a:bodyPr/>
          <a:lstStyle/>
          <a:p>
            <a:fld id="{7CFDC752-1E93-4C22-A3D9-E90BF3D3DE57}" type="slidenum">
              <a:rPr lang="fa-IR" smtClean="0"/>
              <a:t>‹#›</a:t>
            </a:fld>
            <a:endParaRPr lang="fa-IR"/>
          </a:p>
        </p:txBody>
      </p:sp>
    </p:spTree>
    <p:extLst>
      <p:ext uri="{BB962C8B-B14F-4D97-AF65-F5344CB8AC3E}">
        <p14:creationId xmlns:p14="http://schemas.microsoft.com/office/powerpoint/2010/main" val="1637719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77DCA2-A0B8-45E3-B4BA-7A484D37F584}" type="datetimeFigureOut">
              <a:rPr lang="fa-IR" smtClean="0"/>
              <a:t>30/05/1442</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7CFDC752-1E93-4C22-A3D9-E90BF3D3DE57}" type="slidenum">
              <a:rPr lang="fa-IR" smtClean="0"/>
              <a:t>‹#›</a:t>
            </a:fld>
            <a:endParaRPr lang="fa-IR"/>
          </a:p>
        </p:txBody>
      </p:sp>
    </p:spTree>
    <p:extLst>
      <p:ext uri="{BB962C8B-B14F-4D97-AF65-F5344CB8AC3E}">
        <p14:creationId xmlns:p14="http://schemas.microsoft.com/office/powerpoint/2010/main" val="22442256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2F77DCA2-A0B8-45E3-B4BA-7A484D37F584}" type="datetimeFigureOut">
              <a:rPr lang="fa-IR" smtClean="0"/>
              <a:t>30/05/1442</a:t>
            </a:fld>
            <a:endParaRPr lang="fa-IR"/>
          </a:p>
        </p:txBody>
      </p:sp>
      <p:sp>
        <p:nvSpPr>
          <p:cNvPr id="6" name="Footer Placeholder 5"/>
          <p:cNvSpPr>
            <a:spLocks noGrp="1"/>
          </p:cNvSpPr>
          <p:nvPr>
            <p:ph type="ftr" sz="quarter" idx="11"/>
          </p:nvPr>
        </p:nvSpPr>
        <p:spPr>
          <a:xfrm>
            <a:off x="685800" y="379941"/>
            <a:ext cx="6991492" cy="365125"/>
          </a:xfrm>
        </p:spPr>
        <p:txBody>
          <a:bodyPr/>
          <a:lstStyle/>
          <a:p>
            <a:endParaRPr lang="fa-IR"/>
          </a:p>
        </p:txBody>
      </p:sp>
      <p:sp>
        <p:nvSpPr>
          <p:cNvPr id="7" name="Slide Number Placeholder 6"/>
          <p:cNvSpPr>
            <a:spLocks noGrp="1"/>
          </p:cNvSpPr>
          <p:nvPr>
            <p:ph type="sldNum" sz="quarter" idx="12"/>
          </p:nvPr>
        </p:nvSpPr>
        <p:spPr>
          <a:xfrm>
            <a:off x="10862452" y="381000"/>
            <a:ext cx="643748" cy="365125"/>
          </a:xfrm>
        </p:spPr>
        <p:txBody>
          <a:bodyPr/>
          <a:lstStyle/>
          <a:p>
            <a:fld id="{7CFDC752-1E93-4C22-A3D9-E90BF3D3DE57}" type="slidenum">
              <a:rPr lang="fa-IR" smtClean="0"/>
              <a:t>‹#›</a:t>
            </a:fld>
            <a:endParaRPr lang="fa-IR"/>
          </a:p>
        </p:txBody>
      </p:sp>
    </p:spTree>
    <p:extLst>
      <p:ext uri="{BB962C8B-B14F-4D97-AF65-F5344CB8AC3E}">
        <p14:creationId xmlns:p14="http://schemas.microsoft.com/office/powerpoint/2010/main" val="426496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2F77DCA2-A0B8-45E3-B4BA-7A484D37F584}" type="datetimeFigureOut">
              <a:rPr lang="fa-IR" smtClean="0"/>
              <a:t>30/05/1442</a:t>
            </a:fld>
            <a:endParaRPr lang="fa-IR"/>
          </a:p>
        </p:txBody>
      </p:sp>
      <p:sp>
        <p:nvSpPr>
          <p:cNvPr id="6" name="Footer Placeholder 5"/>
          <p:cNvSpPr>
            <a:spLocks noGrp="1"/>
          </p:cNvSpPr>
          <p:nvPr>
            <p:ph type="ftr" sz="quarter" idx="11"/>
          </p:nvPr>
        </p:nvSpPr>
        <p:spPr>
          <a:xfrm>
            <a:off x="685800" y="379941"/>
            <a:ext cx="6991492" cy="365125"/>
          </a:xfrm>
        </p:spPr>
        <p:txBody>
          <a:bodyPr/>
          <a:lstStyle/>
          <a:p>
            <a:endParaRPr lang="fa-IR"/>
          </a:p>
        </p:txBody>
      </p:sp>
      <p:sp>
        <p:nvSpPr>
          <p:cNvPr id="7" name="Slide Number Placeholder 6"/>
          <p:cNvSpPr>
            <a:spLocks noGrp="1"/>
          </p:cNvSpPr>
          <p:nvPr>
            <p:ph type="sldNum" sz="quarter" idx="12"/>
          </p:nvPr>
        </p:nvSpPr>
        <p:spPr>
          <a:xfrm>
            <a:off x="10862452" y="381000"/>
            <a:ext cx="643748" cy="365125"/>
          </a:xfrm>
        </p:spPr>
        <p:txBody>
          <a:bodyPr/>
          <a:lstStyle/>
          <a:p>
            <a:fld id="{7CFDC752-1E93-4C22-A3D9-E90BF3D3DE57}" type="slidenum">
              <a:rPr lang="fa-IR" smtClean="0"/>
              <a:t>‹#›</a:t>
            </a:fld>
            <a:endParaRPr lang="fa-IR"/>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956044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2F77DCA2-A0B8-45E3-B4BA-7A484D37F584}" type="datetimeFigureOut">
              <a:rPr lang="fa-IR" smtClean="0"/>
              <a:t>30/05/1442</a:t>
            </a:fld>
            <a:endParaRPr lang="fa-IR"/>
          </a:p>
        </p:txBody>
      </p:sp>
      <p:sp>
        <p:nvSpPr>
          <p:cNvPr id="6" name="Footer Placeholder 5"/>
          <p:cNvSpPr>
            <a:spLocks noGrp="1"/>
          </p:cNvSpPr>
          <p:nvPr>
            <p:ph type="ftr" sz="quarter" idx="11"/>
          </p:nvPr>
        </p:nvSpPr>
        <p:spPr>
          <a:xfrm>
            <a:off x="685800" y="378883"/>
            <a:ext cx="6991492" cy="365125"/>
          </a:xfrm>
        </p:spPr>
        <p:txBody>
          <a:bodyPr/>
          <a:lstStyle/>
          <a:p>
            <a:endParaRPr lang="fa-IR"/>
          </a:p>
        </p:txBody>
      </p:sp>
      <p:sp>
        <p:nvSpPr>
          <p:cNvPr id="7" name="Slide Number Placeholder 6"/>
          <p:cNvSpPr>
            <a:spLocks noGrp="1"/>
          </p:cNvSpPr>
          <p:nvPr>
            <p:ph type="sldNum" sz="quarter" idx="12"/>
          </p:nvPr>
        </p:nvSpPr>
        <p:spPr>
          <a:xfrm>
            <a:off x="10862452" y="381000"/>
            <a:ext cx="643748" cy="365125"/>
          </a:xfrm>
        </p:spPr>
        <p:txBody>
          <a:bodyPr/>
          <a:lstStyle/>
          <a:p>
            <a:fld id="{7CFDC752-1E93-4C22-A3D9-E90BF3D3DE57}" type="slidenum">
              <a:rPr lang="fa-IR" smtClean="0"/>
              <a:t>‹#›</a:t>
            </a:fld>
            <a:endParaRPr lang="fa-IR"/>
          </a:p>
        </p:txBody>
      </p:sp>
    </p:spTree>
    <p:extLst>
      <p:ext uri="{BB962C8B-B14F-4D97-AF65-F5344CB8AC3E}">
        <p14:creationId xmlns:p14="http://schemas.microsoft.com/office/powerpoint/2010/main" val="36101604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2F77DCA2-A0B8-45E3-B4BA-7A484D37F584}" type="datetimeFigureOut">
              <a:rPr lang="fa-IR" smtClean="0"/>
              <a:t>30/05/1442</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7CFDC752-1E93-4C22-A3D9-E90BF3D3DE57}" type="slidenum">
              <a:rPr lang="fa-IR" smtClean="0"/>
              <a:t>‹#›</a:t>
            </a:fld>
            <a:endParaRPr lang="fa-IR"/>
          </a:p>
        </p:txBody>
      </p:sp>
    </p:spTree>
    <p:extLst>
      <p:ext uri="{BB962C8B-B14F-4D97-AF65-F5344CB8AC3E}">
        <p14:creationId xmlns:p14="http://schemas.microsoft.com/office/powerpoint/2010/main" val="33697486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2F77DCA2-A0B8-45E3-B4BA-7A484D37F584}" type="datetimeFigureOut">
              <a:rPr lang="fa-IR" smtClean="0"/>
              <a:t>30/05/1442</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7CFDC752-1E93-4C22-A3D9-E90BF3D3DE57}" type="slidenum">
              <a:rPr lang="fa-IR" smtClean="0"/>
              <a:t>‹#›</a:t>
            </a:fld>
            <a:endParaRPr lang="fa-IR"/>
          </a:p>
        </p:txBody>
      </p:sp>
    </p:spTree>
    <p:extLst>
      <p:ext uri="{BB962C8B-B14F-4D97-AF65-F5344CB8AC3E}">
        <p14:creationId xmlns:p14="http://schemas.microsoft.com/office/powerpoint/2010/main" val="29533577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F77DCA2-A0B8-45E3-B4BA-7A484D37F584}" type="datetimeFigureOut">
              <a:rPr lang="fa-IR" smtClean="0"/>
              <a:t>30/05/1442</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7CFDC752-1E93-4C22-A3D9-E90BF3D3DE57}" type="slidenum">
              <a:rPr lang="fa-IR" smtClean="0"/>
              <a:t>‹#›</a:t>
            </a:fld>
            <a:endParaRPr lang="fa-IR"/>
          </a:p>
        </p:txBody>
      </p:sp>
    </p:spTree>
    <p:extLst>
      <p:ext uri="{BB962C8B-B14F-4D97-AF65-F5344CB8AC3E}">
        <p14:creationId xmlns:p14="http://schemas.microsoft.com/office/powerpoint/2010/main" val="8968354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2F77DCA2-A0B8-45E3-B4BA-7A484D37F584}" type="datetimeFigureOut">
              <a:rPr lang="fa-IR" smtClean="0"/>
              <a:t>30/05/1442</a:t>
            </a:fld>
            <a:endParaRPr lang="fa-IR"/>
          </a:p>
        </p:txBody>
      </p:sp>
      <p:sp>
        <p:nvSpPr>
          <p:cNvPr id="5" name="Footer Placeholder 4"/>
          <p:cNvSpPr>
            <a:spLocks noGrp="1"/>
          </p:cNvSpPr>
          <p:nvPr>
            <p:ph type="ftr" sz="quarter" idx="11"/>
          </p:nvPr>
        </p:nvSpPr>
        <p:spPr>
          <a:xfrm>
            <a:off x="685800" y="381000"/>
            <a:ext cx="6991492" cy="365125"/>
          </a:xfrm>
        </p:spPr>
        <p:txBody>
          <a:bodyPr/>
          <a:lstStyle/>
          <a:p>
            <a:endParaRPr lang="fa-IR"/>
          </a:p>
        </p:txBody>
      </p:sp>
      <p:sp>
        <p:nvSpPr>
          <p:cNvPr id="6" name="Slide Number Placeholder 5"/>
          <p:cNvSpPr>
            <a:spLocks noGrp="1"/>
          </p:cNvSpPr>
          <p:nvPr>
            <p:ph type="sldNum" sz="quarter" idx="12"/>
          </p:nvPr>
        </p:nvSpPr>
        <p:spPr>
          <a:xfrm>
            <a:off x="10862452" y="381000"/>
            <a:ext cx="643748" cy="365125"/>
          </a:xfrm>
        </p:spPr>
        <p:txBody>
          <a:bodyPr/>
          <a:lstStyle/>
          <a:p>
            <a:fld id="{7CFDC752-1E93-4C22-A3D9-E90BF3D3DE57}" type="slidenum">
              <a:rPr lang="fa-IR" smtClean="0"/>
              <a:t>‹#›</a:t>
            </a:fld>
            <a:endParaRPr lang="fa-IR"/>
          </a:p>
        </p:txBody>
      </p:sp>
    </p:spTree>
    <p:extLst>
      <p:ext uri="{BB962C8B-B14F-4D97-AF65-F5344CB8AC3E}">
        <p14:creationId xmlns:p14="http://schemas.microsoft.com/office/powerpoint/2010/main" val="2120091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F77DCA2-A0B8-45E3-B4BA-7A484D37F584}" type="datetimeFigureOut">
              <a:rPr lang="fa-IR" smtClean="0"/>
              <a:t>30/05/1442</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7CFDC752-1E93-4C22-A3D9-E90BF3D3DE57}" type="slidenum">
              <a:rPr lang="fa-IR" smtClean="0"/>
              <a:t>‹#›</a:t>
            </a:fld>
            <a:endParaRPr lang="fa-IR"/>
          </a:p>
        </p:txBody>
      </p:sp>
    </p:spTree>
    <p:extLst>
      <p:ext uri="{BB962C8B-B14F-4D97-AF65-F5344CB8AC3E}">
        <p14:creationId xmlns:p14="http://schemas.microsoft.com/office/powerpoint/2010/main" val="46148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2F77DCA2-A0B8-45E3-B4BA-7A484D37F584}" type="datetimeFigureOut">
              <a:rPr lang="fa-IR" smtClean="0"/>
              <a:t>30/05/1442</a:t>
            </a:fld>
            <a:endParaRPr lang="fa-IR"/>
          </a:p>
        </p:txBody>
      </p:sp>
      <p:sp>
        <p:nvSpPr>
          <p:cNvPr id="5" name="Footer Placeholder 4"/>
          <p:cNvSpPr>
            <a:spLocks noGrp="1"/>
          </p:cNvSpPr>
          <p:nvPr>
            <p:ph type="ftr" sz="quarter" idx="11"/>
          </p:nvPr>
        </p:nvSpPr>
        <p:spPr>
          <a:xfrm>
            <a:off x="685800" y="381001"/>
            <a:ext cx="6991492" cy="364065"/>
          </a:xfrm>
        </p:spPr>
        <p:txBody>
          <a:bodyPr/>
          <a:lstStyle/>
          <a:p>
            <a:endParaRPr lang="fa-IR"/>
          </a:p>
        </p:txBody>
      </p:sp>
      <p:sp>
        <p:nvSpPr>
          <p:cNvPr id="6" name="Slide Number Placeholder 5"/>
          <p:cNvSpPr>
            <a:spLocks noGrp="1"/>
          </p:cNvSpPr>
          <p:nvPr>
            <p:ph type="sldNum" sz="quarter" idx="12"/>
          </p:nvPr>
        </p:nvSpPr>
        <p:spPr>
          <a:xfrm>
            <a:off x="10862452" y="381000"/>
            <a:ext cx="643748" cy="365125"/>
          </a:xfrm>
        </p:spPr>
        <p:txBody>
          <a:bodyPr/>
          <a:lstStyle/>
          <a:p>
            <a:fld id="{7CFDC752-1E93-4C22-A3D9-E90BF3D3DE57}" type="slidenum">
              <a:rPr lang="fa-IR" smtClean="0"/>
              <a:t>‹#›</a:t>
            </a:fld>
            <a:endParaRPr lang="fa-IR"/>
          </a:p>
        </p:txBody>
      </p:sp>
    </p:spTree>
    <p:extLst>
      <p:ext uri="{BB962C8B-B14F-4D97-AF65-F5344CB8AC3E}">
        <p14:creationId xmlns:p14="http://schemas.microsoft.com/office/powerpoint/2010/main" val="981384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F77DCA2-A0B8-45E3-B4BA-7A484D37F584}" type="datetimeFigureOut">
              <a:rPr lang="fa-IR" smtClean="0"/>
              <a:t>30/05/1442</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7CFDC752-1E93-4C22-A3D9-E90BF3D3DE57}" type="slidenum">
              <a:rPr lang="fa-IR" smtClean="0"/>
              <a:t>‹#›</a:t>
            </a:fld>
            <a:endParaRPr lang="fa-IR"/>
          </a:p>
        </p:txBody>
      </p:sp>
    </p:spTree>
    <p:extLst>
      <p:ext uri="{BB962C8B-B14F-4D97-AF65-F5344CB8AC3E}">
        <p14:creationId xmlns:p14="http://schemas.microsoft.com/office/powerpoint/2010/main" val="3624868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F77DCA2-A0B8-45E3-B4BA-7A484D37F584}" type="datetimeFigureOut">
              <a:rPr lang="fa-IR" smtClean="0"/>
              <a:t>30/05/1442</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7CFDC752-1E93-4C22-A3D9-E90BF3D3DE57}" type="slidenum">
              <a:rPr lang="fa-IR" smtClean="0"/>
              <a:t>‹#›</a:t>
            </a:fld>
            <a:endParaRPr lang="fa-IR"/>
          </a:p>
        </p:txBody>
      </p:sp>
    </p:spTree>
    <p:extLst>
      <p:ext uri="{BB962C8B-B14F-4D97-AF65-F5344CB8AC3E}">
        <p14:creationId xmlns:p14="http://schemas.microsoft.com/office/powerpoint/2010/main" val="2475953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F77DCA2-A0B8-45E3-B4BA-7A484D37F584}" type="datetimeFigureOut">
              <a:rPr lang="fa-IR" smtClean="0"/>
              <a:t>30/05/1442</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7CFDC752-1E93-4C22-A3D9-E90BF3D3DE57}" type="slidenum">
              <a:rPr lang="fa-IR" smtClean="0"/>
              <a:t>‹#›</a:t>
            </a:fld>
            <a:endParaRPr lang="fa-IR"/>
          </a:p>
        </p:txBody>
      </p:sp>
    </p:spTree>
    <p:extLst>
      <p:ext uri="{BB962C8B-B14F-4D97-AF65-F5344CB8AC3E}">
        <p14:creationId xmlns:p14="http://schemas.microsoft.com/office/powerpoint/2010/main" val="3410191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77DCA2-A0B8-45E3-B4BA-7A484D37F584}" type="datetimeFigureOut">
              <a:rPr lang="fa-IR" smtClean="0"/>
              <a:t>30/05/1442</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7CFDC752-1E93-4C22-A3D9-E90BF3D3DE57}" type="slidenum">
              <a:rPr lang="fa-IR" smtClean="0"/>
              <a:t>‹#›</a:t>
            </a:fld>
            <a:endParaRPr lang="fa-IR"/>
          </a:p>
        </p:txBody>
      </p:sp>
    </p:spTree>
    <p:extLst>
      <p:ext uri="{BB962C8B-B14F-4D97-AF65-F5344CB8AC3E}">
        <p14:creationId xmlns:p14="http://schemas.microsoft.com/office/powerpoint/2010/main" val="2043809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77DCA2-A0B8-45E3-B4BA-7A484D37F584}" type="datetimeFigureOut">
              <a:rPr lang="fa-IR" smtClean="0"/>
              <a:t>30/05/1442</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7CFDC752-1E93-4C22-A3D9-E90BF3D3DE57}" type="slidenum">
              <a:rPr lang="fa-IR" smtClean="0"/>
              <a:t>‹#›</a:t>
            </a:fld>
            <a:endParaRPr lang="fa-IR"/>
          </a:p>
        </p:txBody>
      </p:sp>
    </p:spTree>
    <p:extLst>
      <p:ext uri="{BB962C8B-B14F-4D97-AF65-F5344CB8AC3E}">
        <p14:creationId xmlns:p14="http://schemas.microsoft.com/office/powerpoint/2010/main" val="33438290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77DCA2-A0B8-45E3-B4BA-7A484D37F584}" type="datetimeFigureOut">
              <a:rPr lang="fa-IR" smtClean="0"/>
              <a:t>30/05/1442</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7CFDC752-1E93-4C22-A3D9-E90BF3D3DE57}" type="slidenum">
              <a:rPr lang="fa-IR" smtClean="0"/>
              <a:t>‹#›</a:t>
            </a:fld>
            <a:endParaRPr lang="fa-IR"/>
          </a:p>
        </p:txBody>
      </p:sp>
    </p:spTree>
    <p:extLst>
      <p:ext uri="{BB962C8B-B14F-4D97-AF65-F5344CB8AC3E}">
        <p14:creationId xmlns:p14="http://schemas.microsoft.com/office/powerpoint/2010/main" val="1497088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F77DCA2-A0B8-45E3-B4BA-7A484D37F584}" type="datetimeFigureOut">
              <a:rPr lang="fa-IR" smtClean="0"/>
              <a:t>30/05/1442</a:t>
            </a:fld>
            <a:endParaRPr lang="fa-IR"/>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CFDC752-1E93-4C22-A3D9-E90BF3D3DE57}" type="slidenum">
              <a:rPr lang="fa-IR" smtClean="0"/>
              <a:t>‹#›</a:t>
            </a:fld>
            <a:endParaRPr lang="fa-IR"/>
          </a:p>
        </p:txBody>
      </p:sp>
    </p:spTree>
    <p:extLst>
      <p:ext uri="{BB962C8B-B14F-4D97-AF65-F5344CB8AC3E}">
        <p14:creationId xmlns:p14="http://schemas.microsoft.com/office/powerpoint/2010/main" val="29934862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r" defTabSz="914400" rtl="1"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429555"/>
            <a:ext cx="9807262" cy="3837904"/>
          </a:xfrm>
        </p:spPr>
        <p:txBody>
          <a:bodyPr>
            <a:normAutofit/>
          </a:bodyPr>
          <a:lstStyle/>
          <a:p>
            <a:r>
              <a:rPr lang="fa-IR" sz="1600" cap="none" dirty="0" smtClean="0">
                <a:latin typeface="Nazanin"/>
                <a:cs typeface="B Nazanin" panose="00000400000000000000" pitchFamily="2" charset="-78"/>
              </a:rPr>
              <a:t>   </a:t>
            </a:r>
            <a:r>
              <a:rPr lang="en-US" sz="1600" cap="none" dirty="0" smtClean="0">
                <a:latin typeface="Nazanin"/>
                <a:cs typeface="B Nazanin" panose="00000400000000000000" pitchFamily="2" charset="-78"/>
              </a:rPr>
              <a:t>           Presenter: </a:t>
            </a:r>
            <a:r>
              <a:rPr lang="en-US" sz="1600" dirty="0" smtClean="0">
                <a:latin typeface="Nazanin"/>
                <a:cs typeface="B Nazanin" panose="00000400000000000000" pitchFamily="2" charset="-78"/>
              </a:rPr>
              <a:t>D</a:t>
            </a:r>
            <a:r>
              <a:rPr lang="en-US" sz="1600" cap="none" dirty="0" smtClean="0">
                <a:latin typeface="Nazanin"/>
                <a:cs typeface="B Nazanin" panose="00000400000000000000" pitchFamily="2" charset="-78"/>
              </a:rPr>
              <a:t>r</a:t>
            </a:r>
            <a:r>
              <a:rPr lang="en-US" sz="1600" dirty="0" smtClean="0">
                <a:latin typeface="Nazanin"/>
                <a:cs typeface="B Nazanin" panose="00000400000000000000" pitchFamily="2" charset="-78"/>
              </a:rPr>
              <a:t>. M. </a:t>
            </a:r>
            <a:r>
              <a:rPr lang="en-US" sz="1600" cap="none" dirty="0" err="1" smtClean="0">
                <a:latin typeface="Nazanin"/>
                <a:cs typeface="B Nazanin" panose="00000400000000000000" pitchFamily="2" charset="-78"/>
              </a:rPr>
              <a:t>Ghaemi</a:t>
            </a:r>
            <a:endParaRPr lang="fa-IR" sz="1600" cap="none" dirty="0">
              <a:latin typeface="Nazanin"/>
              <a:cs typeface="B Nazanin" panose="00000400000000000000" pitchFamily="2" charset="-78"/>
            </a:endParaRPr>
          </a:p>
        </p:txBody>
      </p:sp>
      <p:sp>
        <p:nvSpPr>
          <p:cNvPr id="3" name="Subtitle 2"/>
          <p:cNvSpPr>
            <a:spLocks noGrp="1"/>
          </p:cNvSpPr>
          <p:nvPr>
            <p:ph type="subTitle" idx="1"/>
          </p:nvPr>
        </p:nvSpPr>
        <p:spPr>
          <a:xfrm>
            <a:off x="721217" y="1803405"/>
            <a:ext cx="11024315" cy="685800"/>
          </a:xfrm>
        </p:spPr>
        <p:txBody>
          <a:bodyPr>
            <a:noAutofit/>
          </a:bodyPr>
          <a:lstStyle/>
          <a:p>
            <a:pPr algn="ctr"/>
            <a:r>
              <a:rPr lang="en-US" sz="3600" b="1" dirty="0" smtClean="0">
                <a:cs typeface="+mj-cs"/>
              </a:rPr>
              <a:t>Subclinical Hypothyroidism and Thyroid Autoimmunity in Recurrent Pregnancy Loss: </a:t>
            </a:r>
          </a:p>
          <a:p>
            <a:pPr algn="ctr"/>
            <a:r>
              <a:rPr lang="en-US" sz="3600" b="1" dirty="0" smtClean="0">
                <a:solidFill>
                  <a:srgbClr val="FFFF00"/>
                </a:solidFill>
                <a:cs typeface="+mj-cs"/>
              </a:rPr>
              <a:t>A Systematic Review and Meta-analysis</a:t>
            </a:r>
            <a:endParaRPr lang="fa-IR" sz="3600" b="1" dirty="0">
              <a:solidFill>
                <a:srgbClr val="FFFF00"/>
              </a:solidFill>
              <a:cs typeface="+mj-cs"/>
            </a:endParaRPr>
          </a:p>
        </p:txBody>
      </p:sp>
      <p:pic>
        <p:nvPicPr>
          <p:cNvPr id="1026" name="Picture 2" descr="مرکز تحقیقات بهداشت باروری ولیعصر"/>
          <p:cNvPicPr>
            <a:picLocks noChangeAspect="1" noChangeArrowheads="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354352" y="396297"/>
            <a:ext cx="4043451" cy="1346024"/>
          </a:xfrm>
          <a:prstGeom prst="rect">
            <a:avLst/>
          </a:prstGeom>
          <a:noFill/>
          <a:ln>
            <a:solidFill>
              <a:schemeClr val="accent4">
                <a:lumMod val="7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6163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کجا نباید متاآنالیز کرد؟</a:t>
            </a:r>
            <a:br>
              <a:rPr lang="fa-IR" dirty="0"/>
            </a:br>
            <a:endParaRPr lang="fa-IR" dirty="0"/>
          </a:p>
        </p:txBody>
      </p:sp>
      <p:sp>
        <p:nvSpPr>
          <p:cNvPr id="3" name="Content Placeholder 2"/>
          <p:cNvSpPr>
            <a:spLocks noGrp="1"/>
          </p:cNvSpPr>
          <p:nvPr>
            <p:ph idx="1"/>
          </p:nvPr>
        </p:nvSpPr>
        <p:spPr/>
        <p:txBody>
          <a:bodyPr/>
          <a:lstStyle/>
          <a:p>
            <a:r>
              <a:rPr lang="fa-IR" dirty="0" smtClean="0"/>
              <a:t>تفاوت زياد در يافته هاي مطالعات مختلف</a:t>
            </a:r>
          </a:p>
          <a:p>
            <a:r>
              <a:rPr lang="fa-IR" dirty="0" smtClean="0"/>
              <a:t>تفاوت باليني</a:t>
            </a:r>
          </a:p>
          <a:p>
            <a:r>
              <a:rPr lang="fa-IR" dirty="0" smtClean="0"/>
              <a:t>اختلاف متدولوژيک</a:t>
            </a:r>
          </a:p>
          <a:p>
            <a:r>
              <a:rPr lang="fa-IR" dirty="0" smtClean="0"/>
              <a:t>تنوع زياد در روش تحليل و گزارش نتايج</a:t>
            </a:r>
          </a:p>
          <a:p>
            <a:r>
              <a:rPr lang="fa-IR" dirty="0" smtClean="0"/>
              <a:t>كيفيت نسبي بد بعضي مطالعات</a:t>
            </a:r>
            <a:endParaRPr lang="fa-IR" dirty="0"/>
          </a:p>
        </p:txBody>
      </p:sp>
    </p:spTree>
    <p:extLst>
      <p:ext uri="{BB962C8B-B14F-4D97-AF65-F5344CB8AC3E}">
        <p14:creationId xmlns:p14="http://schemas.microsoft.com/office/powerpoint/2010/main" val="3917257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0700" y="751494"/>
            <a:ext cx="8610600" cy="1293028"/>
          </a:xfrm>
        </p:spPr>
        <p:txBody>
          <a:bodyPr/>
          <a:lstStyle/>
          <a:p>
            <a:pPr algn="ctr"/>
            <a:r>
              <a:rPr lang="en-US" b="1" cap="none" dirty="0" smtClean="0"/>
              <a:t>Article</a:t>
            </a:r>
            <a:r>
              <a:rPr lang="en-US" b="1" cap="none" dirty="0"/>
              <a:t>s</a:t>
            </a:r>
            <a:r>
              <a:rPr lang="en-US" b="1" cap="none" dirty="0" smtClean="0"/>
              <a:t> </a:t>
            </a:r>
            <a:r>
              <a:rPr lang="en-US" b="1" cap="none" dirty="0" smtClean="0"/>
              <a:t>Revision</a:t>
            </a:r>
            <a:endParaRPr lang="fa-IR" b="1" cap="none" dirty="0"/>
          </a:p>
        </p:txBody>
      </p:sp>
      <p:sp>
        <p:nvSpPr>
          <p:cNvPr id="3" name="Content Placeholder 2"/>
          <p:cNvSpPr>
            <a:spLocks noGrp="1"/>
          </p:cNvSpPr>
          <p:nvPr>
            <p:ph idx="1"/>
          </p:nvPr>
        </p:nvSpPr>
        <p:spPr>
          <a:xfrm>
            <a:off x="685799" y="2194560"/>
            <a:ext cx="11188521" cy="4024125"/>
          </a:xfrm>
        </p:spPr>
        <p:txBody>
          <a:bodyPr>
            <a:normAutofit/>
          </a:bodyPr>
          <a:lstStyle/>
          <a:p>
            <a:pPr algn="just" rtl="0"/>
            <a:r>
              <a:rPr lang="en-US" dirty="0"/>
              <a:t>Titles and abstracts of articles were reviewed by two </a:t>
            </a:r>
            <a:r>
              <a:rPr lang="en-US" dirty="0" smtClean="0"/>
              <a:t>authors </a:t>
            </a:r>
            <a:r>
              <a:rPr lang="en-US" dirty="0"/>
              <a:t>and the relevant articles were </a:t>
            </a:r>
            <a:r>
              <a:rPr lang="en-US" dirty="0" smtClean="0"/>
              <a:t>selected for </a:t>
            </a:r>
            <a:r>
              <a:rPr lang="en-US" dirty="0"/>
              <a:t>full-text review. </a:t>
            </a:r>
            <a:endParaRPr lang="en-US" dirty="0" smtClean="0"/>
          </a:p>
          <a:p>
            <a:pPr algn="just" rtl="0"/>
            <a:r>
              <a:rPr lang="en-US" dirty="0" smtClean="0"/>
              <a:t>Only </a:t>
            </a:r>
            <a:r>
              <a:rPr lang="en-US" dirty="0"/>
              <a:t>English-language articles </a:t>
            </a:r>
            <a:r>
              <a:rPr lang="en-US" dirty="0" smtClean="0"/>
              <a:t>included</a:t>
            </a:r>
            <a:r>
              <a:rPr lang="en-US" dirty="0" smtClean="0"/>
              <a:t>.</a:t>
            </a:r>
          </a:p>
          <a:p>
            <a:pPr algn="just" rtl="0"/>
            <a:r>
              <a:rPr lang="en-US" dirty="0" smtClean="0"/>
              <a:t> </a:t>
            </a:r>
            <a:r>
              <a:rPr lang="en-US" dirty="0"/>
              <a:t>Case studies, review articles, and systematic </a:t>
            </a:r>
            <a:r>
              <a:rPr lang="en-US" dirty="0" smtClean="0"/>
              <a:t>reviews were </a:t>
            </a:r>
            <a:r>
              <a:rPr lang="en-US" dirty="0"/>
              <a:t>excluded. </a:t>
            </a:r>
            <a:endParaRPr lang="en-US" dirty="0" smtClean="0"/>
          </a:p>
          <a:p>
            <a:pPr algn="just" rtl="0"/>
            <a:r>
              <a:rPr lang="en-US" dirty="0" smtClean="0"/>
              <a:t>The </a:t>
            </a:r>
            <a:r>
              <a:rPr lang="en-US" dirty="0"/>
              <a:t>inclusion criteria consisted of women </a:t>
            </a:r>
            <a:r>
              <a:rPr lang="en-US" dirty="0" smtClean="0"/>
              <a:t>with RPL, </a:t>
            </a:r>
            <a:r>
              <a:rPr lang="en-US" dirty="0"/>
              <a:t>and either </a:t>
            </a:r>
            <a:r>
              <a:rPr lang="en-US" dirty="0" smtClean="0"/>
              <a:t>hypothyroidism (overt </a:t>
            </a:r>
            <a:r>
              <a:rPr lang="en-US" dirty="0"/>
              <a:t>or subclinical) and/or thyroid </a:t>
            </a:r>
            <a:r>
              <a:rPr lang="en-US" dirty="0" smtClean="0"/>
              <a:t>autoimmunity</a:t>
            </a:r>
          </a:p>
          <a:p>
            <a:pPr algn="just" rtl="0"/>
            <a:r>
              <a:rPr lang="en-US" dirty="0" smtClean="0">
                <a:solidFill>
                  <a:schemeClr val="accent2"/>
                </a:solidFill>
              </a:rPr>
              <a:t>Backward-citation chasing was </a:t>
            </a:r>
            <a:r>
              <a:rPr lang="en-US" dirty="0">
                <a:solidFill>
                  <a:schemeClr val="accent2"/>
                </a:solidFill>
              </a:rPr>
              <a:t>performed on all selected articles to avoid missing </a:t>
            </a:r>
            <a:r>
              <a:rPr lang="en-US" dirty="0" smtClean="0">
                <a:solidFill>
                  <a:schemeClr val="accent2"/>
                </a:solidFill>
              </a:rPr>
              <a:t>relevant citations</a:t>
            </a:r>
            <a:r>
              <a:rPr lang="en-US" dirty="0">
                <a:solidFill>
                  <a:schemeClr val="accent2"/>
                </a:solidFill>
              </a:rPr>
              <a:t>. </a:t>
            </a:r>
            <a:endParaRPr lang="en-US" dirty="0" smtClean="0">
              <a:solidFill>
                <a:schemeClr val="accent2"/>
              </a:solidFill>
            </a:endParaRPr>
          </a:p>
          <a:p>
            <a:pPr algn="just" rtl="0"/>
            <a:r>
              <a:rPr lang="en-US" dirty="0" smtClean="0">
                <a:solidFill>
                  <a:schemeClr val="accent2"/>
                </a:solidFill>
              </a:rPr>
              <a:t>The </a:t>
            </a:r>
            <a:r>
              <a:rPr lang="en-US" dirty="0">
                <a:solidFill>
                  <a:schemeClr val="accent2"/>
                </a:solidFill>
              </a:rPr>
              <a:t>final list of included studies was </a:t>
            </a:r>
            <a:r>
              <a:rPr lang="en-US" dirty="0" smtClean="0">
                <a:solidFill>
                  <a:schemeClr val="accent2"/>
                </a:solidFill>
              </a:rPr>
              <a:t>reviewed by </a:t>
            </a:r>
            <a:r>
              <a:rPr lang="en-US" dirty="0">
                <a:solidFill>
                  <a:schemeClr val="accent2"/>
                </a:solidFill>
              </a:rPr>
              <a:t>all authors</a:t>
            </a:r>
            <a:r>
              <a:rPr lang="en-US" dirty="0" smtClean="0">
                <a:solidFill>
                  <a:schemeClr val="accent2"/>
                </a:solidFill>
              </a:rPr>
              <a:t>.</a:t>
            </a:r>
          </a:p>
        </p:txBody>
      </p:sp>
    </p:spTree>
    <p:extLst>
      <p:ext uri="{BB962C8B-B14F-4D97-AF65-F5344CB8AC3E}">
        <p14:creationId xmlns:p14="http://schemas.microsoft.com/office/powerpoint/2010/main" val="26783514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بررسی مقالات</a:t>
            </a:r>
            <a:endParaRPr lang="fa-IR" dirty="0"/>
          </a:p>
        </p:txBody>
      </p:sp>
      <p:sp>
        <p:nvSpPr>
          <p:cNvPr id="3" name="Content Placeholder 2"/>
          <p:cNvSpPr>
            <a:spLocks noGrp="1"/>
          </p:cNvSpPr>
          <p:nvPr>
            <p:ph idx="1"/>
          </p:nvPr>
        </p:nvSpPr>
        <p:spPr/>
        <p:txBody>
          <a:bodyPr>
            <a:noAutofit/>
          </a:bodyPr>
          <a:lstStyle/>
          <a:p>
            <a:pPr marL="0" indent="0">
              <a:buNone/>
            </a:pPr>
            <a:r>
              <a:rPr lang="fa-IR" sz="2400" dirty="0" smtClean="0"/>
              <a:t>1 بررسي عناوين و خلاصه مقالات و خارج نمودن منابع كاملاً غير مرتبط</a:t>
            </a:r>
          </a:p>
          <a:p>
            <a:pPr marL="0" indent="0">
              <a:buNone/>
            </a:pPr>
            <a:r>
              <a:rPr lang="fa-IR" sz="2400" dirty="0" smtClean="0"/>
              <a:t>2 بررسي خلاصه مقالات و تقسيم مقالات به سه دسته</a:t>
            </a:r>
          </a:p>
          <a:p>
            <a:pPr>
              <a:buFont typeface="Wingdings" panose="05000000000000000000" pitchFamily="2" charset="2"/>
              <a:buChar char="§"/>
            </a:pPr>
            <a:r>
              <a:rPr lang="fa-IR" sz="2400" dirty="0" smtClean="0"/>
              <a:t>مرتبط</a:t>
            </a:r>
            <a:endParaRPr lang="fa-IR" sz="2400" dirty="0"/>
          </a:p>
          <a:p>
            <a:pPr>
              <a:buFont typeface="Wingdings" panose="05000000000000000000" pitchFamily="2" charset="2"/>
              <a:buChar char="§"/>
            </a:pPr>
            <a:r>
              <a:rPr lang="fa-IR" sz="2400" dirty="0" smtClean="0"/>
              <a:t> </a:t>
            </a:r>
            <a:r>
              <a:rPr lang="fa-IR" sz="2400" dirty="0"/>
              <a:t>غير مرتبط</a:t>
            </a:r>
          </a:p>
          <a:p>
            <a:pPr>
              <a:buFont typeface="Wingdings" panose="05000000000000000000" pitchFamily="2" charset="2"/>
              <a:buChar char="§"/>
            </a:pPr>
            <a:r>
              <a:rPr lang="fa-IR" sz="2400" dirty="0" smtClean="0"/>
              <a:t>غير </a:t>
            </a:r>
            <a:r>
              <a:rPr lang="fa-IR" sz="2400" dirty="0"/>
              <a:t>قابل تشخيص</a:t>
            </a:r>
          </a:p>
          <a:p>
            <a:pPr marL="0" indent="0">
              <a:buNone/>
            </a:pPr>
            <a:r>
              <a:rPr lang="fa-IR" sz="2400" dirty="0" smtClean="0"/>
              <a:t> 3 بررسي متن كامل مقالات دسته اول و سوم و خارج نمودن مقالاتي كه يا غير مرتبط هستند، يا اطلاعات لازم را ندارند و يا از نظر كيفيت حداقل معيارهاي مورد نياز را ندارند.</a:t>
            </a:r>
            <a:endParaRPr lang="fa-IR" sz="2400" dirty="0"/>
          </a:p>
        </p:txBody>
      </p:sp>
    </p:spTree>
    <p:extLst>
      <p:ext uri="{BB962C8B-B14F-4D97-AF65-F5344CB8AC3E}">
        <p14:creationId xmlns:p14="http://schemas.microsoft.com/office/powerpoint/2010/main" val="23474665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بررسی مقالات</a:t>
            </a:r>
            <a:endParaRPr lang="fa-IR"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fa-IR" sz="2800" dirty="0" smtClean="0"/>
              <a:t>ارزیابی کیفیت مقالات</a:t>
            </a:r>
          </a:p>
          <a:p>
            <a:pPr>
              <a:buFont typeface="Wingdings" panose="05000000000000000000" pitchFamily="2" charset="2"/>
              <a:buChar char="§"/>
            </a:pPr>
            <a:r>
              <a:rPr lang="fa-IR" sz="2800" dirty="0" smtClean="0"/>
              <a:t>بايست بسته به نوع مطالعات از چک ليست هاي مناسب استفاده كرد.</a:t>
            </a:r>
          </a:p>
          <a:p>
            <a:pPr>
              <a:buFont typeface="Wingdings" panose="05000000000000000000" pitchFamily="2" charset="2"/>
              <a:buChar char="§"/>
            </a:pPr>
            <a:r>
              <a:rPr lang="fa-IR" sz="2800" dirty="0" smtClean="0"/>
              <a:t>شناسايي خطاهاي مطالعات</a:t>
            </a:r>
          </a:p>
          <a:p>
            <a:pPr>
              <a:buFont typeface="Wingdings" panose="05000000000000000000" pitchFamily="2" charset="2"/>
              <a:buChar char="§"/>
            </a:pPr>
            <a:r>
              <a:rPr lang="fa-IR" sz="2800" dirty="0" smtClean="0"/>
              <a:t>مطالعاتي </a:t>
            </a:r>
            <a:r>
              <a:rPr lang="fa-IR" sz="2800" dirty="0"/>
              <a:t>كه حداقل كيفيت را ندارند نبايد وارد مطالعه شوند.</a:t>
            </a:r>
          </a:p>
          <a:p>
            <a:pPr>
              <a:buFont typeface="Wingdings" panose="05000000000000000000" pitchFamily="2" charset="2"/>
              <a:buChar char="§"/>
            </a:pPr>
            <a:r>
              <a:rPr lang="fa-IR" sz="2800" dirty="0" smtClean="0"/>
              <a:t>محاسبه </a:t>
            </a:r>
            <a:r>
              <a:rPr lang="fa-IR" sz="2800" dirty="0"/>
              <a:t>نمره كيفيت و وزن دادن به نتايج بر اساس نمره كيفيت</a:t>
            </a:r>
          </a:p>
          <a:p>
            <a:pPr>
              <a:buFont typeface="Wingdings" panose="05000000000000000000" pitchFamily="2" charset="2"/>
              <a:buChar char="§"/>
            </a:pPr>
            <a:endParaRPr lang="fa-IR" dirty="0" smtClean="0"/>
          </a:p>
        </p:txBody>
      </p:sp>
    </p:spTree>
    <p:extLst>
      <p:ext uri="{BB962C8B-B14F-4D97-AF65-F5344CB8AC3E}">
        <p14:creationId xmlns:p14="http://schemas.microsoft.com/office/powerpoint/2010/main" val="21575062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0700" y="738615"/>
            <a:ext cx="8610600" cy="1293028"/>
          </a:xfrm>
        </p:spPr>
        <p:txBody>
          <a:bodyPr/>
          <a:lstStyle/>
          <a:p>
            <a:pPr algn="ctr"/>
            <a:r>
              <a:rPr lang="en-US" b="1" cap="none" dirty="0" smtClean="0"/>
              <a:t>Article Evaluation</a:t>
            </a:r>
            <a:endParaRPr lang="fa-IR" b="1" cap="none" dirty="0"/>
          </a:p>
        </p:txBody>
      </p:sp>
      <p:sp>
        <p:nvSpPr>
          <p:cNvPr id="3" name="Content Placeholder 2"/>
          <p:cNvSpPr>
            <a:spLocks noGrp="1"/>
          </p:cNvSpPr>
          <p:nvPr>
            <p:ph idx="1"/>
          </p:nvPr>
        </p:nvSpPr>
        <p:spPr/>
        <p:txBody>
          <a:bodyPr>
            <a:normAutofit/>
          </a:bodyPr>
          <a:lstStyle/>
          <a:p>
            <a:pPr algn="just" rtl="0"/>
            <a:r>
              <a:rPr lang="en-US" sz="2800" dirty="0"/>
              <a:t>Bias assessment was performed using the </a:t>
            </a:r>
            <a:r>
              <a:rPr lang="en-US" sz="2800" dirty="0" smtClean="0"/>
              <a:t>Newcastle Ottawa </a:t>
            </a:r>
            <a:r>
              <a:rPr lang="en-US" sz="2800" dirty="0"/>
              <a:t>Score for case-control and cohort </a:t>
            </a:r>
            <a:r>
              <a:rPr lang="en-US" sz="2800" dirty="0" smtClean="0"/>
              <a:t>studies.</a:t>
            </a:r>
          </a:p>
          <a:p>
            <a:pPr algn="just" rtl="0"/>
            <a:r>
              <a:rPr lang="en-US" sz="2800" dirty="0" smtClean="0"/>
              <a:t>A modified </a:t>
            </a:r>
            <a:r>
              <a:rPr lang="en-US" sz="2800" dirty="0"/>
              <a:t>version </a:t>
            </a:r>
            <a:r>
              <a:rPr lang="en-US" sz="2800" dirty="0" smtClean="0"/>
              <a:t>was </a:t>
            </a:r>
            <a:r>
              <a:rPr lang="en-US" sz="2800" dirty="0"/>
              <a:t>used for </a:t>
            </a:r>
            <a:r>
              <a:rPr lang="en-US" sz="2800" dirty="0" smtClean="0"/>
              <a:t>cross sectional studies</a:t>
            </a:r>
            <a:r>
              <a:rPr lang="en-US" sz="2800" dirty="0"/>
              <a:t>. </a:t>
            </a:r>
            <a:endParaRPr lang="fa-IR" sz="2800" dirty="0" smtClean="0"/>
          </a:p>
          <a:p>
            <a:pPr algn="just" rtl="0"/>
            <a:r>
              <a:rPr lang="en-US" sz="2800" dirty="0" smtClean="0"/>
              <a:t>Randomized </a:t>
            </a:r>
            <a:r>
              <a:rPr lang="en-US" sz="2800" dirty="0"/>
              <a:t>controlled trials were evaluated with </a:t>
            </a:r>
            <a:r>
              <a:rPr lang="en-US" sz="2800" dirty="0" smtClean="0"/>
              <a:t>the revised </a:t>
            </a:r>
            <a:r>
              <a:rPr lang="en-US" sz="2800" dirty="0"/>
              <a:t>Cochrane risk of bias for randomized trials (</a:t>
            </a:r>
            <a:r>
              <a:rPr lang="en-US" sz="2800" dirty="0" smtClean="0"/>
              <a:t>RoB2) tool</a:t>
            </a:r>
            <a:endParaRPr lang="fa-IR" sz="2800" dirty="0"/>
          </a:p>
        </p:txBody>
      </p:sp>
    </p:spTree>
    <p:extLst>
      <p:ext uri="{BB962C8B-B14F-4D97-AF65-F5344CB8AC3E}">
        <p14:creationId xmlns:p14="http://schemas.microsoft.com/office/powerpoint/2010/main" val="25971261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0700" y="712858"/>
            <a:ext cx="8610600" cy="1293028"/>
          </a:xfrm>
        </p:spPr>
        <p:txBody>
          <a:bodyPr/>
          <a:lstStyle/>
          <a:p>
            <a:pPr algn="ctr"/>
            <a:r>
              <a:rPr lang="en-US" b="1" cap="none" dirty="0" smtClean="0"/>
              <a:t>Results</a:t>
            </a:r>
            <a:endParaRPr lang="fa-IR" b="1" cap="none" dirty="0"/>
          </a:p>
        </p:txBody>
      </p:sp>
      <p:sp>
        <p:nvSpPr>
          <p:cNvPr id="3" name="Content Placeholder 2"/>
          <p:cNvSpPr>
            <a:spLocks noGrp="1"/>
          </p:cNvSpPr>
          <p:nvPr>
            <p:ph idx="1"/>
          </p:nvPr>
        </p:nvSpPr>
        <p:spPr/>
        <p:txBody>
          <a:bodyPr/>
          <a:lstStyle/>
          <a:p>
            <a:pPr marL="0" indent="0" algn="just">
              <a:buNone/>
            </a:pPr>
            <a:endParaRPr lang="fa-IR" dirty="0">
              <a:cs typeface="B Nazanin" panose="00000400000000000000" pitchFamily="2" charset="-78"/>
            </a:endParaRPr>
          </a:p>
          <a:p>
            <a:pPr marL="0" indent="0">
              <a:buNone/>
            </a:pPr>
            <a:endParaRPr lang="fa-IR" dirty="0"/>
          </a:p>
        </p:txBody>
      </p:sp>
      <p:sp>
        <p:nvSpPr>
          <p:cNvPr id="4" name="Rectangle 3"/>
          <p:cNvSpPr/>
          <p:nvPr/>
        </p:nvSpPr>
        <p:spPr>
          <a:xfrm>
            <a:off x="1167684" y="1971368"/>
            <a:ext cx="10036936" cy="3046988"/>
          </a:xfrm>
          <a:prstGeom prst="rect">
            <a:avLst/>
          </a:prstGeom>
        </p:spPr>
        <p:txBody>
          <a:bodyPr wrap="square">
            <a:spAutoFit/>
          </a:bodyPr>
          <a:lstStyle/>
          <a:p>
            <a:pPr marL="342900" indent="-342900" algn="just" rtl="0">
              <a:buFont typeface="Arial" pitchFamily="34" charset="0"/>
              <a:buChar char="•"/>
            </a:pPr>
            <a:r>
              <a:rPr lang="en-US" sz="2400" dirty="0"/>
              <a:t>From the primary literature search, 2,498 articles were identified.</a:t>
            </a:r>
          </a:p>
          <a:p>
            <a:pPr marL="342900" indent="-342900" algn="just" rtl="0">
              <a:buFont typeface="Arial" pitchFamily="34" charset="0"/>
              <a:buChar char="•"/>
            </a:pPr>
            <a:r>
              <a:rPr lang="en-US" sz="2400" dirty="0" smtClean="0"/>
              <a:t>1,011 </a:t>
            </a:r>
            <a:r>
              <a:rPr lang="en-US" sz="2400" dirty="0"/>
              <a:t>duplicate </a:t>
            </a:r>
            <a:r>
              <a:rPr lang="en-US" sz="2400" dirty="0" smtClean="0"/>
              <a:t>citations were </a:t>
            </a:r>
            <a:r>
              <a:rPr lang="en-US" sz="2400" dirty="0"/>
              <a:t>identified and removed. </a:t>
            </a:r>
            <a:endParaRPr lang="en-US" sz="2400" dirty="0" smtClean="0"/>
          </a:p>
          <a:p>
            <a:pPr marL="342900" indent="-342900" algn="just" rtl="0">
              <a:buFont typeface="Arial" pitchFamily="34" charset="0"/>
              <a:buChar char="•"/>
            </a:pPr>
            <a:r>
              <a:rPr lang="en-US" sz="2400" dirty="0" smtClean="0"/>
              <a:t>From </a:t>
            </a:r>
            <a:r>
              <a:rPr lang="en-US" sz="2400" dirty="0"/>
              <a:t>the </a:t>
            </a:r>
            <a:r>
              <a:rPr lang="en-US" sz="2400" dirty="0" smtClean="0"/>
              <a:t>remaining</a:t>
            </a:r>
            <a:r>
              <a:rPr lang="fa-IR" sz="2400" dirty="0" smtClean="0"/>
              <a:t> </a:t>
            </a:r>
            <a:r>
              <a:rPr lang="en-US" sz="2400" dirty="0" smtClean="0"/>
              <a:t>1,487 </a:t>
            </a:r>
            <a:r>
              <a:rPr lang="en-US" sz="2400" dirty="0"/>
              <a:t>studies, 1,418 studies were excluded after review </a:t>
            </a:r>
            <a:r>
              <a:rPr lang="en-US" sz="2400" dirty="0" smtClean="0"/>
              <a:t>of the </a:t>
            </a:r>
            <a:r>
              <a:rPr lang="en-US" sz="2400" dirty="0"/>
              <a:t>titles and/or abstracts. Sixty-nine studies were </a:t>
            </a:r>
            <a:r>
              <a:rPr lang="en-US" sz="2400" dirty="0" smtClean="0"/>
              <a:t>selected for </a:t>
            </a:r>
            <a:r>
              <a:rPr lang="en-US" sz="2400" dirty="0"/>
              <a:t>full-text </a:t>
            </a:r>
            <a:r>
              <a:rPr lang="en-US" sz="2400" dirty="0" smtClean="0"/>
              <a:t>review</a:t>
            </a:r>
            <a:r>
              <a:rPr lang="fa-IR" sz="2400" dirty="0" smtClean="0"/>
              <a:t>.</a:t>
            </a:r>
            <a:endParaRPr lang="en-US" sz="2400" dirty="0" smtClean="0"/>
          </a:p>
          <a:p>
            <a:pPr marL="342900" indent="-342900" algn="just" rtl="0">
              <a:buFont typeface="Arial" pitchFamily="34" charset="0"/>
              <a:buChar char="•"/>
            </a:pPr>
            <a:r>
              <a:rPr lang="en-US" sz="2400" dirty="0" smtClean="0"/>
              <a:t>Backward-citation chasing </a:t>
            </a:r>
            <a:r>
              <a:rPr lang="en-US" sz="2400" dirty="0"/>
              <a:t>yielded an additional three citations. </a:t>
            </a:r>
            <a:endParaRPr lang="en-US" sz="2400" dirty="0" smtClean="0"/>
          </a:p>
          <a:p>
            <a:pPr marL="342900" indent="-342900" algn="just" rtl="0">
              <a:buFont typeface="Arial" pitchFamily="34" charset="0"/>
              <a:buChar char="•"/>
            </a:pPr>
            <a:r>
              <a:rPr lang="en-US" sz="2400" dirty="0" smtClean="0"/>
              <a:t>During </a:t>
            </a:r>
            <a:r>
              <a:rPr lang="en-US" sz="2400" dirty="0"/>
              <a:t>the </a:t>
            </a:r>
            <a:r>
              <a:rPr lang="en-US" sz="2400" dirty="0" smtClean="0"/>
              <a:t>preparation of </a:t>
            </a:r>
            <a:r>
              <a:rPr lang="en-US" sz="2400" dirty="0"/>
              <a:t>this article, a randomized controlled trial was </a:t>
            </a:r>
            <a:r>
              <a:rPr lang="en-US" sz="2400" dirty="0" smtClean="0"/>
              <a:t>published,</a:t>
            </a:r>
            <a:r>
              <a:rPr lang="fa-IR" sz="2400" dirty="0" smtClean="0"/>
              <a:t> </a:t>
            </a:r>
            <a:r>
              <a:rPr lang="en-US" sz="2400" dirty="0" smtClean="0"/>
              <a:t>for </a:t>
            </a:r>
            <a:r>
              <a:rPr lang="en-US" sz="2400" dirty="0"/>
              <a:t>a total of 44 eligible studies. </a:t>
            </a:r>
            <a:endParaRPr lang="en-US" sz="2400" dirty="0" smtClean="0"/>
          </a:p>
        </p:txBody>
      </p:sp>
    </p:spTree>
    <p:extLst>
      <p:ext uri="{BB962C8B-B14F-4D97-AF65-F5344CB8AC3E}">
        <p14:creationId xmlns:p14="http://schemas.microsoft.com/office/powerpoint/2010/main" val="16176618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0700" y="712857"/>
            <a:ext cx="8610600" cy="1293028"/>
          </a:xfrm>
        </p:spPr>
        <p:txBody>
          <a:bodyPr/>
          <a:lstStyle/>
          <a:p>
            <a:pPr algn="ctr"/>
            <a:r>
              <a:rPr lang="en-US" b="1" cap="none" dirty="0" smtClean="0"/>
              <a:t>Overt Hypothyroidism And RPL</a:t>
            </a:r>
            <a:endParaRPr lang="fa-IR" b="1" cap="none" dirty="0"/>
          </a:p>
        </p:txBody>
      </p:sp>
      <p:sp>
        <p:nvSpPr>
          <p:cNvPr id="3" name="Content Placeholder 2"/>
          <p:cNvSpPr>
            <a:spLocks noGrp="1"/>
          </p:cNvSpPr>
          <p:nvPr>
            <p:ph idx="1"/>
          </p:nvPr>
        </p:nvSpPr>
        <p:spPr/>
        <p:txBody>
          <a:bodyPr/>
          <a:lstStyle/>
          <a:p>
            <a:pPr algn="just" rtl="0"/>
            <a:r>
              <a:rPr lang="en-US" dirty="0"/>
              <a:t>Is overt hypothyroidism associated with RPL</a:t>
            </a:r>
            <a:r>
              <a:rPr lang="en-US" dirty="0" smtClean="0"/>
              <a:t>? </a:t>
            </a:r>
          </a:p>
          <a:p>
            <a:pPr algn="just" rtl="0"/>
            <a:r>
              <a:rPr lang="en-US" dirty="0"/>
              <a:t>Does treatment improve pregnancy outcomes </a:t>
            </a:r>
            <a:r>
              <a:rPr lang="en-US" dirty="0" smtClean="0"/>
              <a:t>in women </a:t>
            </a:r>
            <a:r>
              <a:rPr lang="en-US" dirty="0"/>
              <a:t>with RPL who have overt </a:t>
            </a:r>
            <a:r>
              <a:rPr lang="en-US" dirty="0" smtClean="0"/>
              <a:t>hypothyroidism? </a:t>
            </a:r>
          </a:p>
          <a:p>
            <a:pPr algn="l" rtl="0"/>
            <a:endParaRPr lang="fa-IR" dirty="0"/>
          </a:p>
        </p:txBody>
      </p:sp>
    </p:spTree>
    <p:extLst>
      <p:ext uri="{BB962C8B-B14F-4D97-AF65-F5344CB8AC3E}">
        <p14:creationId xmlns:p14="http://schemas.microsoft.com/office/powerpoint/2010/main" val="8482471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6828" y="803009"/>
            <a:ext cx="9406944" cy="1293028"/>
          </a:xfrm>
        </p:spPr>
        <p:txBody>
          <a:bodyPr/>
          <a:lstStyle/>
          <a:p>
            <a:pPr algn="ctr"/>
            <a:r>
              <a:rPr lang="en-US" b="1" cap="none" dirty="0" smtClean="0"/>
              <a:t>Subclinical Hypothyroidism And RPL</a:t>
            </a:r>
            <a:endParaRPr lang="fa-IR" b="1" cap="none" dirty="0"/>
          </a:p>
        </p:txBody>
      </p:sp>
      <p:sp>
        <p:nvSpPr>
          <p:cNvPr id="3" name="Content Placeholder 2"/>
          <p:cNvSpPr>
            <a:spLocks noGrp="1"/>
          </p:cNvSpPr>
          <p:nvPr>
            <p:ph idx="1"/>
          </p:nvPr>
        </p:nvSpPr>
        <p:spPr/>
        <p:txBody>
          <a:bodyPr/>
          <a:lstStyle/>
          <a:p>
            <a:pPr algn="l" rtl="0"/>
            <a:r>
              <a:rPr lang="en-US" dirty="0"/>
              <a:t>Is subclinical hypothyroidism associated </a:t>
            </a:r>
            <a:r>
              <a:rPr lang="en-US" dirty="0" smtClean="0"/>
              <a:t>with RPL?</a:t>
            </a:r>
          </a:p>
          <a:p>
            <a:pPr algn="l" rtl="0"/>
            <a:r>
              <a:rPr lang="en-US" dirty="0"/>
              <a:t>Does treatment with levothyroxine improve </a:t>
            </a:r>
            <a:r>
              <a:rPr lang="en-US" dirty="0" smtClean="0"/>
              <a:t>subsequent pregnancy </a:t>
            </a:r>
            <a:r>
              <a:rPr lang="en-US" dirty="0"/>
              <a:t>outcomes in women with a history </a:t>
            </a:r>
            <a:r>
              <a:rPr lang="en-US" dirty="0" smtClean="0"/>
              <a:t>of RPL </a:t>
            </a:r>
            <a:r>
              <a:rPr lang="en-US" dirty="0"/>
              <a:t>who have </a:t>
            </a:r>
            <a:r>
              <a:rPr lang="en-US" dirty="0" smtClean="0"/>
              <a:t>subclinical hypothyroidism</a:t>
            </a:r>
            <a:r>
              <a:rPr lang="en-US" dirty="0"/>
              <a:t>?</a:t>
            </a:r>
            <a:endParaRPr lang="fa-IR" dirty="0"/>
          </a:p>
        </p:txBody>
      </p:sp>
    </p:spTree>
    <p:extLst>
      <p:ext uri="{BB962C8B-B14F-4D97-AF65-F5344CB8AC3E}">
        <p14:creationId xmlns:p14="http://schemas.microsoft.com/office/powerpoint/2010/main" val="7063618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0700" y="751494"/>
            <a:ext cx="8610600" cy="1293028"/>
          </a:xfrm>
        </p:spPr>
        <p:txBody>
          <a:bodyPr/>
          <a:lstStyle/>
          <a:p>
            <a:r>
              <a:rPr lang="en-US" b="1" cap="none" dirty="0" smtClean="0"/>
              <a:t>Thyroid Autoimmunity And RPL</a:t>
            </a:r>
            <a:endParaRPr lang="fa-IR" b="1" cap="none" dirty="0"/>
          </a:p>
        </p:txBody>
      </p:sp>
      <p:sp>
        <p:nvSpPr>
          <p:cNvPr id="3" name="Content Placeholder 2"/>
          <p:cNvSpPr>
            <a:spLocks noGrp="1"/>
          </p:cNvSpPr>
          <p:nvPr>
            <p:ph idx="1"/>
          </p:nvPr>
        </p:nvSpPr>
        <p:spPr/>
        <p:txBody>
          <a:bodyPr>
            <a:normAutofit lnSpcReduction="10000"/>
          </a:bodyPr>
          <a:lstStyle/>
          <a:p>
            <a:pPr algn="l" rtl="0"/>
            <a:r>
              <a:rPr lang="en-US" dirty="0"/>
              <a:t>Is thyroid autoimmunity associated </a:t>
            </a:r>
            <a:r>
              <a:rPr lang="en-US" dirty="0" smtClean="0"/>
              <a:t>with RPL?.</a:t>
            </a:r>
          </a:p>
          <a:p>
            <a:pPr algn="l" rtl="0"/>
            <a:r>
              <a:rPr lang="en-US" dirty="0"/>
              <a:t>Does thyroid autoimmunity predict future </a:t>
            </a:r>
            <a:r>
              <a:rPr lang="en-US" dirty="0" smtClean="0"/>
              <a:t>pregnancy outcomes </a:t>
            </a:r>
            <a:r>
              <a:rPr lang="en-US" dirty="0"/>
              <a:t>in women with </a:t>
            </a:r>
            <a:r>
              <a:rPr lang="en-US" dirty="0" smtClean="0"/>
              <a:t>RPL?</a:t>
            </a:r>
          </a:p>
          <a:p>
            <a:pPr algn="l" rtl="0"/>
            <a:r>
              <a:rPr lang="en-US" dirty="0"/>
              <a:t>What are potential mechanisms by which </a:t>
            </a:r>
            <a:r>
              <a:rPr lang="en-US" dirty="0" smtClean="0"/>
              <a:t>thyroid autoimmunity </a:t>
            </a:r>
            <a:r>
              <a:rPr lang="en-US" dirty="0"/>
              <a:t>might impact RPL</a:t>
            </a:r>
            <a:r>
              <a:rPr lang="en-US" dirty="0" smtClean="0"/>
              <a:t>?</a:t>
            </a:r>
          </a:p>
          <a:p>
            <a:pPr algn="l" rtl="0"/>
            <a:r>
              <a:rPr lang="en-US" dirty="0"/>
              <a:t>Is there an association between thyroid </a:t>
            </a:r>
            <a:r>
              <a:rPr lang="en-US" dirty="0" smtClean="0"/>
              <a:t>autoimmunity and </a:t>
            </a:r>
            <a:r>
              <a:rPr lang="en-US" dirty="0"/>
              <a:t>antiphospholipid antibodies in women </a:t>
            </a:r>
            <a:r>
              <a:rPr lang="en-US" dirty="0" smtClean="0"/>
              <a:t>with RPL?</a:t>
            </a:r>
          </a:p>
          <a:p>
            <a:pPr algn="l" rtl="0"/>
            <a:r>
              <a:rPr lang="en-US" dirty="0"/>
              <a:t>Does treatment with levothyroxine improve </a:t>
            </a:r>
            <a:r>
              <a:rPr lang="en-US" dirty="0" smtClean="0"/>
              <a:t>subsequent pregnancy </a:t>
            </a:r>
            <a:r>
              <a:rPr lang="en-US" dirty="0"/>
              <a:t>outcomes in women with a history </a:t>
            </a:r>
            <a:r>
              <a:rPr lang="en-US" dirty="0" smtClean="0"/>
              <a:t>of RPL </a:t>
            </a:r>
            <a:r>
              <a:rPr lang="en-US" dirty="0"/>
              <a:t>who have thyroid autoimmunity</a:t>
            </a:r>
            <a:r>
              <a:rPr lang="en-US" dirty="0" smtClean="0"/>
              <a:t>?</a:t>
            </a:r>
          </a:p>
          <a:p>
            <a:pPr algn="l" rtl="0"/>
            <a:r>
              <a:rPr lang="en-US" dirty="0"/>
              <a:t>Does treatment with intravenous </a:t>
            </a:r>
            <a:r>
              <a:rPr lang="en-US" dirty="0" smtClean="0"/>
              <a:t>immunoglobulin improve </a:t>
            </a:r>
            <a:r>
              <a:rPr lang="en-US" dirty="0"/>
              <a:t>subsequent pregnancy outcomes in </a:t>
            </a:r>
            <a:r>
              <a:rPr lang="en-US" dirty="0" smtClean="0"/>
              <a:t>women with </a:t>
            </a:r>
            <a:r>
              <a:rPr lang="en-US" dirty="0"/>
              <a:t>a history of RPL who have thyroid autoimmunity?</a:t>
            </a:r>
            <a:endParaRPr lang="fa-IR" dirty="0"/>
          </a:p>
        </p:txBody>
      </p:sp>
    </p:spTree>
    <p:extLst>
      <p:ext uri="{BB962C8B-B14F-4D97-AF65-F5344CB8AC3E}">
        <p14:creationId xmlns:p14="http://schemas.microsoft.com/office/powerpoint/2010/main" val="27851066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6225" y="764373"/>
            <a:ext cx="9509975" cy="1293028"/>
          </a:xfrm>
        </p:spPr>
        <p:txBody>
          <a:bodyPr>
            <a:normAutofit/>
          </a:bodyPr>
          <a:lstStyle/>
          <a:p>
            <a:pPr algn="ctr"/>
            <a:r>
              <a:rPr lang="en-US" sz="3200" b="1" cap="none" dirty="0" smtClean="0"/>
              <a:t>Concurrent Subclinical Hypothyroidism And</a:t>
            </a:r>
            <a:br>
              <a:rPr lang="en-US" sz="3200" b="1" cap="none" dirty="0" smtClean="0"/>
            </a:br>
            <a:r>
              <a:rPr lang="en-US" sz="3200" b="1" cap="none" dirty="0" smtClean="0"/>
              <a:t>Thyroid Autoimmunity And RPL</a:t>
            </a:r>
            <a:endParaRPr lang="fa-IR" sz="3200" b="1" cap="none" dirty="0"/>
          </a:p>
        </p:txBody>
      </p:sp>
      <p:sp>
        <p:nvSpPr>
          <p:cNvPr id="3" name="Content Placeholder 2"/>
          <p:cNvSpPr>
            <a:spLocks noGrp="1"/>
          </p:cNvSpPr>
          <p:nvPr>
            <p:ph idx="1"/>
          </p:nvPr>
        </p:nvSpPr>
        <p:spPr/>
        <p:txBody>
          <a:bodyPr/>
          <a:lstStyle/>
          <a:p>
            <a:pPr algn="l" rtl="0"/>
            <a:r>
              <a:rPr lang="en-US" dirty="0"/>
              <a:t>Does treatment with levothyroxine improve </a:t>
            </a:r>
            <a:r>
              <a:rPr lang="en-US" dirty="0" smtClean="0"/>
              <a:t>subsequent pregnancy </a:t>
            </a:r>
            <a:r>
              <a:rPr lang="en-US" dirty="0"/>
              <a:t>outcomes in women with a history </a:t>
            </a:r>
            <a:r>
              <a:rPr lang="en-US" dirty="0" smtClean="0"/>
              <a:t>of RPL </a:t>
            </a:r>
            <a:r>
              <a:rPr lang="en-US" dirty="0"/>
              <a:t>who have both subclinical hypothyroidism and </a:t>
            </a:r>
            <a:r>
              <a:rPr lang="en-US" dirty="0" smtClean="0"/>
              <a:t>thyroid </a:t>
            </a:r>
            <a:r>
              <a:rPr lang="en-US" dirty="0" smtClean="0"/>
              <a:t>autoimmunity?</a:t>
            </a:r>
            <a:endParaRPr lang="fa-IR" dirty="0"/>
          </a:p>
        </p:txBody>
      </p:sp>
    </p:spTree>
    <p:extLst>
      <p:ext uri="{BB962C8B-B14F-4D97-AF65-F5344CB8AC3E}">
        <p14:creationId xmlns:p14="http://schemas.microsoft.com/office/powerpoint/2010/main" val="40952077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6349" y="699978"/>
            <a:ext cx="8610600" cy="1293028"/>
          </a:xfrm>
        </p:spPr>
        <p:txBody>
          <a:bodyPr/>
          <a:lstStyle/>
          <a:p>
            <a:pPr algn="ctr"/>
            <a:r>
              <a:rPr lang="en-US" b="1" cap="none" dirty="0" smtClean="0"/>
              <a:t>Introduction</a:t>
            </a:r>
            <a:endParaRPr lang="fa-IR" b="1" cap="none" dirty="0"/>
          </a:p>
        </p:txBody>
      </p:sp>
      <p:sp>
        <p:nvSpPr>
          <p:cNvPr id="3" name="Content Placeholder 2"/>
          <p:cNvSpPr>
            <a:spLocks noGrp="1"/>
          </p:cNvSpPr>
          <p:nvPr>
            <p:ph idx="1"/>
          </p:nvPr>
        </p:nvSpPr>
        <p:spPr>
          <a:xfrm>
            <a:off x="685800" y="2194560"/>
            <a:ext cx="11137006" cy="4024125"/>
          </a:xfrm>
        </p:spPr>
        <p:txBody>
          <a:bodyPr>
            <a:noAutofit/>
          </a:bodyPr>
          <a:lstStyle/>
          <a:p>
            <a:pPr algn="just" rtl="0"/>
            <a:r>
              <a:rPr lang="en-US" sz="2800" dirty="0">
                <a:cs typeface="+mj-cs"/>
              </a:rPr>
              <a:t>RPL is associated with </a:t>
            </a:r>
            <a:r>
              <a:rPr lang="en-US" sz="2800" dirty="0" err="1">
                <a:cs typeface="+mj-cs"/>
              </a:rPr>
              <a:t>endocrinopathies</a:t>
            </a:r>
            <a:r>
              <a:rPr lang="en-US" sz="2800" dirty="0">
                <a:cs typeface="+mj-cs"/>
              </a:rPr>
              <a:t>, immunological, anatomical, and inherited genetic factors.</a:t>
            </a:r>
          </a:p>
          <a:p>
            <a:pPr algn="just" rtl="0"/>
            <a:r>
              <a:rPr lang="en-US" sz="2800" dirty="0">
                <a:cs typeface="+mj-cs"/>
              </a:rPr>
              <a:t>Normal thyroid function is </a:t>
            </a:r>
            <a:r>
              <a:rPr lang="en-US" sz="2800" dirty="0" smtClean="0">
                <a:cs typeface="+mj-cs"/>
              </a:rPr>
              <a:t>known to </a:t>
            </a:r>
            <a:r>
              <a:rPr lang="en-US" sz="2800" dirty="0">
                <a:cs typeface="+mj-cs"/>
              </a:rPr>
              <a:t>be important for reproduction</a:t>
            </a:r>
            <a:r>
              <a:rPr lang="en-US" sz="2800" dirty="0" smtClean="0">
                <a:cs typeface="+mj-cs"/>
              </a:rPr>
              <a:t>.</a:t>
            </a:r>
          </a:p>
          <a:p>
            <a:pPr algn="just" rtl="0"/>
            <a:r>
              <a:rPr lang="en-US" sz="2800" dirty="0">
                <a:cs typeface="+mj-cs"/>
              </a:rPr>
              <a:t>one-quarter of overt </a:t>
            </a:r>
            <a:r>
              <a:rPr lang="en-US" sz="2800" dirty="0" smtClean="0">
                <a:cs typeface="+mj-cs"/>
              </a:rPr>
              <a:t>hypothyroid women </a:t>
            </a:r>
            <a:r>
              <a:rPr lang="en-US" sz="2800" dirty="0">
                <a:cs typeface="+mj-cs"/>
              </a:rPr>
              <a:t>report </a:t>
            </a:r>
            <a:r>
              <a:rPr lang="en-US" sz="2800" dirty="0" smtClean="0">
                <a:cs typeface="+mj-cs"/>
              </a:rPr>
              <a:t>menstrual disturbances.</a:t>
            </a:r>
          </a:p>
          <a:p>
            <a:pPr algn="just" rtl="0"/>
            <a:r>
              <a:rPr lang="en-US" sz="2800" dirty="0">
                <a:cs typeface="+mj-cs"/>
              </a:rPr>
              <a:t>T</a:t>
            </a:r>
            <a:r>
              <a:rPr lang="en-US" sz="2800" dirty="0" smtClean="0">
                <a:cs typeface="+mj-cs"/>
              </a:rPr>
              <a:t>hyroid </a:t>
            </a:r>
            <a:r>
              <a:rPr lang="en-US" sz="2800" dirty="0">
                <a:cs typeface="+mj-cs"/>
              </a:rPr>
              <a:t>dysfunction </a:t>
            </a:r>
            <a:r>
              <a:rPr lang="en-US" sz="2800" dirty="0" smtClean="0">
                <a:cs typeface="+mj-cs"/>
              </a:rPr>
              <a:t>may be </a:t>
            </a:r>
            <a:r>
              <a:rPr lang="en-US" sz="2800" dirty="0">
                <a:cs typeface="+mj-cs"/>
              </a:rPr>
              <a:t>associated with pregnancy </a:t>
            </a:r>
            <a:r>
              <a:rPr lang="en-US" sz="2800" dirty="0" smtClean="0">
                <a:cs typeface="+mj-cs"/>
              </a:rPr>
              <a:t>loss.</a:t>
            </a:r>
          </a:p>
          <a:p>
            <a:pPr algn="just" rtl="0"/>
            <a:r>
              <a:rPr lang="en-US" sz="2800" dirty="0" smtClean="0">
                <a:cs typeface="+mj-cs"/>
              </a:rPr>
              <a:t>Autoimmunity</a:t>
            </a:r>
            <a:r>
              <a:rPr lang="en-US" sz="2800" dirty="0">
                <a:cs typeface="+mj-cs"/>
              </a:rPr>
              <a:t>, defined as positive </a:t>
            </a:r>
            <a:r>
              <a:rPr lang="en-US" sz="2800" dirty="0" smtClean="0">
                <a:cs typeface="+mj-cs"/>
              </a:rPr>
              <a:t>titers of </a:t>
            </a:r>
            <a:r>
              <a:rPr lang="en-US" sz="2800" dirty="0">
                <a:cs typeface="+mj-cs"/>
              </a:rPr>
              <a:t>thyroid peroxidase </a:t>
            </a:r>
            <a:r>
              <a:rPr lang="en-US" sz="2800" dirty="0" smtClean="0">
                <a:cs typeface="+mj-cs"/>
              </a:rPr>
              <a:t>antibodies (TPOAb</a:t>
            </a:r>
            <a:r>
              <a:rPr lang="en-US" sz="2800" dirty="0">
                <a:cs typeface="+mj-cs"/>
              </a:rPr>
              <a:t>) and/or thyroglobulin </a:t>
            </a:r>
            <a:r>
              <a:rPr lang="en-US" sz="2800" dirty="0" smtClean="0">
                <a:cs typeface="+mj-cs"/>
              </a:rPr>
              <a:t>antibodies </a:t>
            </a:r>
            <a:r>
              <a:rPr lang="en-US" sz="2800" dirty="0" smtClean="0">
                <a:cs typeface="+mj-cs"/>
              </a:rPr>
              <a:t>is related to miscarriage</a:t>
            </a:r>
            <a:r>
              <a:rPr lang="en-US" sz="2800" dirty="0" smtClean="0">
                <a:cs typeface="+mj-cs"/>
              </a:rPr>
              <a:t>.</a:t>
            </a:r>
          </a:p>
        </p:txBody>
      </p:sp>
    </p:spTree>
    <p:extLst>
      <p:ext uri="{BB962C8B-B14F-4D97-AF65-F5344CB8AC3E}">
        <p14:creationId xmlns:p14="http://schemas.microsoft.com/office/powerpoint/2010/main" val="36906778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6958" y="725736"/>
            <a:ext cx="8610600" cy="1293028"/>
          </a:xfrm>
        </p:spPr>
        <p:txBody>
          <a:bodyPr/>
          <a:lstStyle/>
          <a:p>
            <a:pPr algn="ctr"/>
            <a:r>
              <a:rPr lang="en-US" b="1" cap="none" dirty="0" smtClean="0"/>
              <a:t>Conclusion</a:t>
            </a:r>
            <a:endParaRPr lang="fa-IR" b="1" cap="none" dirty="0"/>
          </a:p>
        </p:txBody>
      </p:sp>
      <p:sp>
        <p:nvSpPr>
          <p:cNvPr id="3" name="Content Placeholder 2"/>
          <p:cNvSpPr>
            <a:spLocks noGrp="1"/>
          </p:cNvSpPr>
          <p:nvPr>
            <p:ph idx="1"/>
          </p:nvPr>
        </p:nvSpPr>
        <p:spPr/>
        <p:txBody>
          <a:bodyPr>
            <a:normAutofit/>
          </a:bodyPr>
          <a:lstStyle/>
          <a:p>
            <a:pPr algn="l" rtl="0"/>
            <a:r>
              <a:rPr lang="en-US" sz="2400" dirty="0"/>
              <a:t>Currently published observational studies suggest no </a:t>
            </a:r>
            <a:r>
              <a:rPr lang="en-US" sz="2400" dirty="0" smtClean="0"/>
              <a:t>association between </a:t>
            </a:r>
            <a:r>
              <a:rPr lang="en-US" sz="2400" dirty="0"/>
              <a:t>subclinical hypothyroidism </a:t>
            </a:r>
            <a:r>
              <a:rPr lang="en-US" sz="2400" dirty="0" smtClean="0"/>
              <a:t>RPL.</a:t>
            </a:r>
            <a:endParaRPr lang="fa-IR" sz="2400" dirty="0" smtClean="0"/>
          </a:p>
          <a:p>
            <a:pPr algn="l" rtl="0"/>
            <a:r>
              <a:rPr lang="en-US" sz="2400" dirty="0" smtClean="0"/>
              <a:t>Treatment </a:t>
            </a:r>
            <a:r>
              <a:rPr lang="en-US" sz="2400" dirty="0"/>
              <a:t>of </a:t>
            </a:r>
            <a:r>
              <a:rPr lang="en-US" sz="2400" dirty="0" smtClean="0"/>
              <a:t>subclinical hypothyroidism</a:t>
            </a:r>
            <a:r>
              <a:rPr lang="en-US" sz="2400" dirty="0"/>
              <a:t>, with or without concurrent </a:t>
            </a:r>
            <a:r>
              <a:rPr lang="en-US" sz="2400" dirty="0" smtClean="0"/>
              <a:t>thyroid autoimmunity</a:t>
            </a:r>
            <a:r>
              <a:rPr lang="en-US" sz="2400" dirty="0"/>
              <a:t>, is not supported by the observational </a:t>
            </a:r>
            <a:r>
              <a:rPr lang="en-US" sz="2400" dirty="0" smtClean="0"/>
              <a:t>studies.</a:t>
            </a:r>
            <a:endParaRPr lang="fa-IR" sz="2400" dirty="0"/>
          </a:p>
        </p:txBody>
      </p:sp>
    </p:spTree>
    <p:extLst>
      <p:ext uri="{BB962C8B-B14F-4D97-AF65-F5344CB8AC3E}">
        <p14:creationId xmlns:p14="http://schemas.microsoft.com/office/powerpoint/2010/main" val="25284167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6957" y="738615"/>
            <a:ext cx="8610600" cy="1293028"/>
          </a:xfrm>
        </p:spPr>
        <p:txBody>
          <a:bodyPr/>
          <a:lstStyle/>
          <a:p>
            <a:pPr algn="ctr"/>
            <a:r>
              <a:rPr lang="en-US" b="1" cap="none" dirty="0"/>
              <a:t>Conclusion</a:t>
            </a:r>
            <a:endParaRPr lang="fa-IR" dirty="0"/>
          </a:p>
        </p:txBody>
      </p:sp>
      <p:sp>
        <p:nvSpPr>
          <p:cNvPr id="3" name="Content Placeholder 2"/>
          <p:cNvSpPr>
            <a:spLocks noGrp="1"/>
          </p:cNvSpPr>
          <p:nvPr>
            <p:ph idx="1"/>
          </p:nvPr>
        </p:nvSpPr>
        <p:spPr/>
        <p:txBody>
          <a:bodyPr>
            <a:normAutofit/>
          </a:bodyPr>
          <a:lstStyle/>
          <a:p>
            <a:pPr algn="l" rtl="0"/>
            <a:r>
              <a:rPr lang="en-US" sz="2400" dirty="0"/>
              <a:t>The available evidence and our own meta-analysis </a:t>
            </a:r>
            <a:r>
              <a:rPr lang="en-US" sz="2400" dirty="0" smtClean="0"/>
              <a:t>support an </a:t>
            </a:r>
            <a:r>
              <a:rPr lang="en-US" sz="2400" dirty="0"/>
              <a:t>association between thyroid autoimmunity and </a:t>
            </a:r>
            <a:r>
              <a:rPr lang="en-US" sz="2400" dirty="0" smtClean="0"/>
              <a:t>RPL. However</a:t>
            </a:r>
            <a:r>
              <a:rPr lang="en-US" sz="2400" dirty="0"/>
              <a:t>, whether thyroid antibodies predict future </a:t>
            </a:r>
            <a:r>
              <a:rPr lang="en-US" sz="2400" dirty="0" smtClean="0"/>
              <a:t>pregnancy outcomes </a:t>
            </a:r>
            <a:r>
              <a:rPr lang="en-US" sz="2400" dirty="0"/>
              <a:t>remains unclear</a:t>
            </a:r>
            <a:r>
              <a:rPr lang="en-US" sz="2400" dirty="0" smtClean="0"/>
              <a:t>.</a:t>
            </a:r>
          </a:p>
          <a:p>
            <a:pPr algn="l" rtl="0"/>
            <a:r>
              <a:rPr lang="en-US" sz="2400" dirty="0" smtClean="0"/>
              <a:t>Treatment with </a:t>
            </a:r>
            <a:r>
              <a:rPr lang="en-US" sz="2400" dirty="0"/>
              <a:t>either levothyroxine or IVIG of </a:t>
            </a:r>
            <a:r>
              <a:rPr lang="en-US" sz="2400" dirty="0" smtClean="0"/>
              <a:t>women </a:t>
            </a:r>
            <a:r>
              <a:rPr lang="en-US" sz="2400" dirty="0" smtClean="0"/>
              <a:t>with a </a:t>
            </a:r>
            <a:r>
              <a:rPr lang="en-US" sz="2400" dirty="0"/>
              <a:t>history of RPL who have thyroid antibodies does not </a:t>
            </a:r>
            <a:r>
              <a:rPr lang="en-US" sz="2400" dirty="0" smtClean="0"/>
              <a:t>appear to </a:t>
            </a:r>
            <a:r>
              <a:rPr lang="en-US" sz="2400" dirty="0"/>
              <a:t>increase the subsequent live-birth rate</a:t>
            </a:r>
            <a:r>
              <a:rPr lang="en-US" sz="2400" dirty="0" smtClean="0"/>
              <a:t>.</a:t>
            </a:r>
          </a:p>
          <a:p>
            <a:pPr algn="l" rtl="0"/>
            <a:r>
              <a:rPr lang="en-US" sz="2400" dirty="0"/>
              <a:t>The evaluation of women with RPL should include </a:t>
            </a:r>
            <a:r>
              <a:rPr lang="en-US" sz="2400" dirty="0" smtClean="0"/>
              <a:t>TSH screening </a:t>
            </a:r>
            <a:r>
              <a:rPr lang="en-US" sz="2400" dirty="0"/>
              <a:t>with reflex free thyroxine if the TSH is </a:t>
            </a:r>
            <a:r>
              <a:rPr lang="en-US" sz="2400" dirty="0" smtClean="0"/>
              <a:t>abnormal, but </a:t>
            </a:r>
            <a:r>
              <a:rPr lang="en-US" sz="2400" dirty="0"/>
              <a:t>not thyroid antibody screening</a:t>
            </a:r>
            <a:endParaRPr lang="fa-IR" sz="2400" dirty="0"/>
          </a:p>
        </p:txBody>
      </p:sp>
    </p:spTree>
    <p:extLst>
      <p:ext uri="{BB962C8B-B14F-4D97-AF65-F5344CB8AC3E}">
        <p14:creationId xmlns:p14="http://schemas.microsoft.com/office/powerpoint/2010/main" val="25954178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2100" y="783423"/>
            <a:ext cx="8610600" cy="1293028"/>
          </a:xfrm>
        </p:spPr>
        <p:txBody>
          <a:bodyPr/>
          <a:lstStyle/>
          <a:p>
            <a:pPr algn="ctr"/>
            <a:r>
              <a:rPr lang="en-US" b="1" cap="none" dirty="0" smtClean="0"/>
              <a:t>Conclusion</a:t>
            </a:r>
            <a:endParaRPr lang="fa-IR" b="1" cap="none" dirty="0"/>
          </a:p>
        </p:txBody>
      </p:sp>
      <p:sp>
        <p:nvSpPr>
          <p:cNvPr id="3" name="Content Placeholder 2"/>
          <p:cNvSpPr>
            <a:spLocks noGrp="1"/>
          </p:cNvSpPr>
          <p:nvPr>
            <p:ph idx="1"/>
          </p:nvPr>
        </p:nvSpPr>
        <p:spPr/>
        <p:txBody>
          <a:bodyPr>
            <a:normAutofit/>
          </a:bodyPr>
          <a:lstStyle/>
          <a:p>
            <a:pPr algn="l" rtl="0"/>
            <a:r>
              <a:rPr lang="en-US" sz="2400" dirty="0"/>
              <a:t>Women with RPL </a:t>
            </a:r>
            <a:r>
              <a:rPr lang="en-US" sz="2400" dirty="0" smtClean="0"/>
              <a:t>should be </a:t>
            </a:r>
            <a:r>
              <a:rPr lang="en-US" sz="2400" dirty="0"/>
              <a:t>treated for overt hypothyroidism, but not thyroid </a:t>
            </a:r>
            <a:r>
              <a:rPr lang="en-US" sz="2400" dirty="0" smtClean="0"/>
              <a:t>autoimmunity at </a:t>
            </a:r>
            <a:r>
              <a:rPr lang="en-US" sz="2400" dirty="0"/>
              <a:t>this </a:t>
            </a:r>
            <a:r>
              <a:rPr lang="en-US" sz="2400" dirty="0" smtClean="0"/>
              <a:t>time.</a:t>
            </a:r>
          </a:p>
          <a:p>
            <a:pPr algn="l" rtl="0"/>
            <a:r>
              <a:rPr lang="en-US" sz="2400" dirty="0"/>
              <a:t>No recommendation for or against </a:t>
            </a:r>
            <a:r>
              <a:rPr lang="en-US" sz="2400" dirty="0" smtClean="0"/>
              <a:t>the treatment </a:t>
            </a:r>
            <a:r>
              <a:rPr lang="en-US" sz="2400" dirty="0"/>
              <a:t>of </a:t>
            </a:r>
            <a:r>
              <a:rPr lang="en-US" sz="2400" dirty="0" smtClean="0"/>
              <a:t>subclinical hypothyroidism </a:t>
            </a:r>
            <a:r>
              <a:rPr lang="en-US" sz="2400" dirty="0"/>
              <a:t>in women with </a:t>
            </a:r>
            <a:r>
              <a:rPr lang="en-US" sz="2400" dirty="0" smtClean="0"/>
              <a:t>RPL can </a:t>
            </a:r>
            <a:r>
              <a:rPr lang="en-US" sz="2400" dirty="0"/>
              <a:t>be made at this </a:t>
            </a:r>
            <a:r>
              <a:rPr lang="en-US" sz="2400" dirty="0" smtClean="0"/>
              <a:t>time.</a:t>
            </a:r>
            <a:endParaRPr lang="fa-IR" sz="2400" dirty="0"/>
          </a:p>
        </p:txBody>
      </p:sp>
    </p:spTree>
    <p:extLst>
      <p:ext uri="{BB962C8B-B14F-4D97-AF65-F5344CB8AC3E}">
        <p14:creationId xmlns:p14="http://schemas.microsoft.com/office/powerpoint/2010/main" val="7846255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1194" y="790131"/>
            <a:ext cx="8610600" cy="1293028"/>
          </a:xfrm>
        </p:spPr>
        <p:txBody>
          <a:bodyPr/>
          <a:lstStyle/>
          <a:p>
            <a:endParaRPr lang="fa-IR" dirty="0"/>
          </a:p>
        </p:txBody>
      </p:sp>
      <p:pic>
        <p:nvPicPr>
          <p:cNvPr id="4" name="Content Placeholder 3"/>
          <p:cNvPicPr>
            <a:picLocks noGrp="1" noChangeAspect="1"/>
          </p:cNvPicPr>
          <p:nvPr>
            <p:ph idx="1"/>
          </p:nvPr>
        </p:nvPicPr>
        <p:blipFill>
          <a:blip r:embed="rId2"/>
          <a:stretch>
            <a:fillRect/>
          </a:stretch>
        </p:blipFill>
        <p:spPr>
          <a:xfrm>
            <a:off x="0" y="0"/>
            <a:ext cx="12192000" cy="6866049"/>
          </a:xfrm>
          <a:prstGeom prst="rect">
            <a:avLst/>
          </a:prstGeom>
        </p:spPr>
      </p:pic>
    </p:spTree>
    <p:extLst>
      <p:ext uri="{BB962C8B-B14F-4D97-AF65-F5344CB8AC3E}">
        <p14:creationId xmlns:p14="http://schemas.microsoft.com/office/powerpoint/2010/main" val="23938549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2563" y="712857"/>
            <a:ext cx="8610600" cy="1293028"/>
          </a:xfrm>
        </p:spPr>
        <p:txBody>
          <a:bodyPr/>
          <a:lstStyle/>
          <a:p>
            <a:pPr algn="ctr"/>
            <a:r>
              <a:rPr lang="en-US" b="1" cap="none" dirty="0"/>
              <a:t>Introduction</a:t>
            </a:r>
            <a:endParaRPr lang="fa-IR" dirty="0"/>
          </a:p>
        </p:txBody>
      </p:sp>
      <p:sp>
        <p:nvSpPr>
          <p:cNvPr id="3" name="Content Placeholder 2"/>
          <p:cNvSpPr>
            <a:spLocks noGrp="1"/>
          </p:cNvSpPr>
          <p:nvPr>
            <p:ph idx="1"/>
          </p:nvPr>
        </p:nvSpPr>
        <p:spPr/>
        <p:txBody>
          <a:bodyPr>
            <a:noAutofit/>
          </a:bodyPr>
          <a:lstStyle/>
          <a:p>
            <a:pPr algn="just" rtl="0"/>
            <a:r>
              <a:rPr lang="en-US" sz="2800" dirty="0">
                <a:cs typeface="+mj-cs"/>
              </a:rPr>
              <a:t>overt </a:t>
            </a:r>
            <a:r>
              <a:rPr lang="en-US" sz="2800" dirty="0" smtClean="0">
                <a:cs typeface="+mj-cs"/>
              </a:rPr>
              <a:t>hypothyroidism— defined </a:t>
            </a:r>
            <a:r>
              <a:rPr lang="en-US" sz="2800" dirty="0">
                <a:cs typeface="+mj-cs"/>
              </a:rPr>
              <a:t>as an elevated thyroid-stimulating </a:t>
            </a:r>
            <a:r>
              <a:rPr lang="en-US" sz="2800" dirty="0" smtClean="0">
                <a:cs typeface="+mj-cs"/>
              </a:rPr>
              <a:t>hormone (TSH</a:t>
            </a:r>
            <a:r>
              <a:rPr lang="en-US" sz="2800" dirty="0">
                <a:cs typeface="+mj-cs"/>
              </a:rPr>
              <a:t>) and low free thyroxine—and subclinical </a:t>
            </a:r>
            <a:r>
              <a:rPr lang="en-US" sz="2800" dirty="0" smtClean="0">
                <a:cs typeface="+mj-cs"/>
              </a:rPr>
              <a:t>hypothyroidism— defined </a:t>
            </a:r>
            <a:r>
              <a:rPr lang="en-US" sz="2800" dirty="0">
                <a:cs typeface="+mj-cs"/>
              </a:rPr>
              <a:t>as elevated TSH levels and normal </a:t>
            </a:r>
            <a:r>
              <a:rPr lang="en-US" sz="2800" dirty="0" smtClean="0">
                <a:cs typeface="+mj-cs"/>
              </a:rPr>
              <a:t>free </a:t>
            </a:r>
            <a:r>
              <a:rPr lang="en-US" sz="2800" dirty="0" smtClean="0">
                <a:cs typeface="+mj-cs"/>
              </a:rPr>
              <a:t> thyroxin.</a:t>
            </a:r>
            <a:endParaRPr lang="en-US" sz="2800" dirty="0" smtClean="0">
              <a:cs typeface="+mj-cs"/>
            </a:endParaRPr>
          </a:p>
          <a:p>
            <a:pPr algn="just" rtl="0"/>
            <a:r>
              <a:rPr lang="en-US" sz="2800" dirty="0" smtClean="0">
                <a:cs typeface="+mj-cs"/>
              </a:rPr>
              <a:t>upper limit of </a:t>
            </a:r>
            <a:r>
              <a:rPr lang="en-US" sz="2800" dirty="0">
                <a:cs typeface="+mj-cs"/>
              </a:rPr>
              <a:t>4.0 </a:t>
            </a:r>
            <a:r>
              <a:rPr lang="en-US" sz="2800" dirty="0" err="1">
                <a:cs typeface="+mj-cs"/>
              </a:rPr>
              <a:t>mIU</a:t>
            </a:r>
            <a:r>
              <a:rPr lang="en-US" sz="2800" dirty="0">
                <a:cs typeface="+mj-cs"/>
              </a:rPr>
              <a:t>/L </a:t>
            </a:r>
            <a:r>
              <a:rPr lang="en-US" sz="2800" dirty="0" smtClean="0">
                <a:cs typeface="+mj-cs"/>
              </a:rPr>
              <a:t> in TSH should </a:t>
            </a:r>
            <a:r>
              <a:rPr lang="en-US" sz="2800" dirty="0">
                <a:cs typeface="+mj-cs"/>
              </a:rPr>
              <a:t>be considered </a:t>
            </a:r>
            <a:r>
              <a:rPr lang="en-US" sz="2800" dirty="0" smtClean="0">
                <a:cs typeface="+mj-cs"/>
              </a:rPr>
              <a:t>diagnostic. </a:t>
            </a:r>
          </a:p>
          <a:p>
            <a:pPr algn="just" rtl="0"/>
            <a:r>
              <a:rPr lang="en-US" sz="2800" dirty="0" smtClean="0">
                <a:cs typeface="+mj-cs"/>
              </a:rPr>
              <a:t>Given </a:t>
            </a:r>
            <a:r>
              <a:rPr lang="en-US" sz="2800" dirty="0">
                <a:cs typeface="+mj-cs"/>
              </a:rPr>
              <a:t>that overt thyroid disease is associated </a:t>
            </a:r>
            <a:r>
              <a:rPr lang="en-US" sz="2800" dirty="0" smtClean="0">
                <a:cs typeface="+mj-cs"/>
              </a:rPr>
              <a:t>with miscarriage</a:t>
            </a:r>
            <a:r>
              <a:rPr lang="en-US" sz="2800" dirty="0">
                <a:cs typeface="+mj-cs"/>
              </a:rPr>
              <a:t>, it is reasonable to question whether </a:t>
            </a:r>
            <a:r>
              <a:rPr lang="en-US" sz="2800" dirty="0" smtClean="0">
                <a:cs typeface="+mj-cs"/>
              </a:rPr>
              <a:t>subclinical hypothyroidism </a:t>
            </a:r>
            <a:r>
              <a:rPr lang="en-US" sz="2800" dirty="0">
                <a:cs typeface="+mj-cs"/>
              </a:rPr>
              <a:t>and thyroid autoimmunity could be </a:t>
            </a:r>
            <a:r>
              <a:rPr lang="en-US" sz="2800" dirty="0" smtClean="0">
                <a:cs typeface="+mj-cs"/>
              </a:rPr>
              <a:t>associated with </a:t>
            </a:r>
            <a:r>
              <a:rPr lang="en-US" sz="2800" dirty="0">
                <a:cs typeface="+mj-cs"/>
              </a:rPr>
              <a:t>RPL</a:t>
            </a:r>
            <a:r>
              <a:rPr lang="en-US" sz="2800" dirty="0" smtClean="0">
                <a:cs typeface="+mj-cs"/>
              </a:rPr>
              <a:t>.</a:t>
            </a:r>
            <a:endParaRPr lang="en-US" sz="2800" dirty="0" smtClean="0">
              <a:cs typeface="+mj-cs"/>
            </a:endParaRPr>
          </a:p>
        </p:txBody>
      </p:sp>
    </p:spTree>
    <p:extLst>
      <p:ext uri="{BB962C8B-B14F-4D97-AF65-F5344CB8AC3E}">
        <p14:creationId xmlns:p14="http://schemas.microsoft.com/office/powerpoint/2010/main" val="21339382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5442" y="777251"/>
            <a:ext cx="8610600" cy="1293028"/>
          </a:xfrm>
        </p:spPr>
        <p:txBody>
          <a:bodyPr>
            <a:normAutofit/>
          </a:bodyPr>
          <a:lstStyle/>
          <a:p>
            <a:pPr algn="ctr"/>
            <a:r>
              <a:rPr lang="en-US" b="1" cap="none" dirty="0" smtClean="0"/>
              <a:t>Guideline</a:t>
            </a:r>
            <a:endParaRPr lang="fa-IR" b="1" cap="none" dirty="0"/>
          </a:p>
        </p:txBody>
      </p:sp>
      <p:sp>
        <p:nvSpPr>
          <p:cNvPr id="3" name="Content Placeholder 2"/>
          <p:cNvSpPr>
            <a:spLocks noGrp="1"/>
          </p:cNvSpPr>
          <p:nvPr>
            <p:ph idx="1"/>
          </p:nvPr>
        </p:nvSpPr>
        <p:spPr/>
        <p:txBody>
          <a:bodyPr>
            <a:normAutofit/>
          </a:bodyPr>
          <a:lstStyle/>
          <a:p>
            <a:pPr algn="just" rtl="0"/>
            <a:r>
              <a:rPr lang="en-US" dirty="0"/>
              <a:t>There is universal agreement that overt </a:t>
            </a:r>
            <a:r>
              <a:rPr lang="en-US" dirty="0" smtClean="0"/>
              <a:t>hypothyroidism should </a:t>
            </a:r>
            <a:r>
              <a:rPr lang="en-US" dirty="0"/>
              <a:t>be treated, but management of subclinical </a:t>
            </a:r>
            <a:r>
              <a:rPr lang="en-US" dirty="0" smtClean="0"/>
              <a:t>hypothyroidism and/or </a:t>
            </a:r>
            <a:r>
              <a:rPr lang="en-US" dirty="0"/>
              <a:t>thyroid autoimmunity in RPL remains </a:t>
            </a:r>
            <a:r>
              <a:rPr lang="en-US" dirty="0" smtClean="0"/>
              <a:t>controversial. </a:t>
            </a:r>
          </a:p>
          <a:p>
            <a:pPr algn="just" rtl="0"/>
            <a:r>
              <a:rPr lang="en-US" dirty="0" smtClean="0"/>
              <a:t>Neither </a:t>
            </a:r>
            <a:r>
              <a:rPr lang="en-US" dirty="0"/>
              <a:t>ASRM nor the RCOG make a </a:t>
            </a:r>
            <a:r>
              <a:rPr lang="en-US" dirty="0" smtClean="0"/>
              <a:t>clear  recommendation </a:t>
            </a:r>
            <a:r>
              <a:rPr lang="en-US" dirty="0"/>
              <a:t>for the treatment of subclinical </a:t>
            </a:r>
            <a:r>
              <a:rPr lang="en-US" dirty="0" smtClean="0"/>
              <a:t>hypothyroid in RPL. ESHRE </a:t>
            </a:r>
            <a:r>
              <a:rPr lang="en-US" dirty="0"/>
              <a:t>states that treatment of </a:t>
            </a:r>
            <a:r>
              <a:rPr lang="en-US" dirty="0" smtClean="0"/>
              <a:t>subclinical hypothyroidism </a:t>
            </a:r>
            <a:r>
              <a:rPr lang="en-US" dirty="0"/>
              <a:t>may reduce the rate of </a:t>
            </a:r>
            <a:r>
              <a:rPr lang="en-US" dirty="0" smtClean="0"/>
              <a:t>miscarriage, but </a:t>
            </a:r>
            <a:r>
              <a:rPr lang="en-US" dirty="0"/>
              <a:t>the decision to treat should be weighed against the </a:t>
            </a:r>
            <a:r>
              <a:rPr lang="en-US" dirty="0" smtClean="0"/>
              <a:t>potential risks </a:t>
            </a:r>
            <a:r>
              <a:rPr lang="en-US" dirty="0"/>
              <a:t>of </a:t>
            </a:r>
            <a:r>
              <a:rPr lang="en-US" dirty="0" smtClean="0"/>
              <a:t>treatment.</a:t>
            </a:r>
          </a:p>
          <a:p>
            <a:pPr algn="just" rtl="0"/>
            <a:r>
              <a:rPr lang="en-US" dirty="0" smtClean="0"/>
              <a:t>In </a:t>
            </a:r>
            <a:r>
              <a:rPr lang="en-US" dirty="0"/>
              <a:t>isolated thyroid </a:t>
            </a:r>
            <a:r>
              <a:rPr lang="en-US" dirty="0" smtClean="0"/>
              <a:t>autoimmunity, ESHRE </a:t>
            </a:r>
            <a:r>
              <a:rPr lang="en-US" dirty="0"/>
              <a:t>states there is not enough evidence to support </a:t>
            </a:r>
            <a:r>
              <a:rPr lang="en-US" dirty="0" smtClean="0"/>
              <a:t>treatment outside </a:t>
            </a:r>
            <a:r>
              <a:rPr lang="en-US" dirty="0"/>
              <a:t>of clinical </a:t>
            </a:r>
            <a:r>
              <a:rPr lang="en-US" dirty="0" smtClean="0"/>
              <a:t>trials. Neither </a:t>
            </a:r>
            <a:r>
              <a:rPr lang="en-US" dirty="0"/>
              <a:t>ASRM nor </a:t>
            </a:r>
            <a:r>
              <a:rPr lang="en-US" dirty="0" smtClean="0"/>
              <a:t>the RCOG </a:t>
            </a:r>
            <a:r>
              <a:rPr lang="en-US" dirty="0"/>
              <a:t>recommend treatment of thyroid autoimmunity </a:t>
            </a:r>
            <a:r>
              <a:rPr lang="en-US" dirty="0" smtClean="0"/>
              <a:t>in women </a:t>
            </a:r>
            <a:r>
              <a:rPr lang="en-US" dirty="0"/>
              <a:t>with a history of </a:t>
            </a:r>
            <a:r>
              <a:rPr lang="en-US" dirty="0" smtClean="0"/>
              <a:t>RPL.</a:t>
            </a:r>
            <a:endParaRPr lang="fa-IR" dirty="0"/>
          </a:p>
        </p:txBody>
      </p:sp>
    </p:spTree>
    <p:extLst>
      <p:ext uri="{BB962C8B-B14F-4D97-AF65-F5344CB8AC3E}">
        <p14:creationId xmlns:p14="http://schemas.microsoft.com/office/powerpoint/2010/main" val="1679333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7821" y="618196"/>
            <a:ext cx="8610600" cy="1550180"/>
          </a:xfrm>
        </p:spPr>
        <p:txBody>
          <a:bodyPr/>
          <a:lstStyle/>
          <a:p>
            <a:pPr algn="ctr"/>
            <a:r>
              <a:rPr lang="fa-IR" dirty="0" smtClean="0"/>
              <a:t>تعاریف</a:t>
            </a:r>
            <a:endParaRPr lang="fa-IR" dirty="0"/>
          </a:p>
        </p:txBody>
      </p:sp>
      <p:sp>
        <p:nvSpPr>
          <p:cNvPr id="3" name="Content Placeholder 2"/>
          <p:cNvSpPr>
            <a:spLocks noGrp="1"/>
          </p:cNvSpPr>
          <p:nvPr>
            <p:ph idx="1"/>
          </p:nvPr>
        </p:nvSpPr>
        <p:spPr>
          <a:xfrm>
            <a:off x="672921" y="1911224"/>
            <a:ext cx="10820400" cy="4824427"/>
          </a:xfrm>
        </p:spPr>
        <p:txBody>
          <a:bodyPr>
            <a:normAutofit/>
          </a:bodyPr>
          <a:lstStyle/>
          <a:p>
            <a:endParaRPr lang="fa-IR" dirty="0" smtClean="0"/>
          </a:p>
          <a:p>
            <a:pPr algn="just"/>
            <a:r>
              <a:rPr lang="fa-IR" dirty="0">
                <a:cs typeface="B Nazanin" panose="00000400000000000000" pitchFamily="2" charset="-78"/>
              </a:rPr>
              <a:t>چنانچه نويسنده يا نويسندگان براي يافتن پاسخ سؤال مورد نظر، صرفاً براساس ذهنيت قبلي خود از موضوع مورد بحث به جستجوي مقالات و مطالعات مرتبط بپردازند، آنگاه اين جستجو را تا رسيدن به مقالات مورد نظر و انتخاب مطالعات مناسب ادامه دهند، سپس با جمع‌بندي نتايج به دست آمده وتلفيق آن با تجربيات خويش، نتيجه‌گيري نهايي را در قالب يك مقاله ارائه دهند، به آن مرور غيرسيستماتيك يا روايتي </a:t>
            </a:r>
            <a:r>
              <a:rPr lang="fa-IR" dirty="0" smtClean="0">
                <a:cs typeface="B Nazanin" panose="00000400000000000000" pitchFamily="2" charset="-78"/>
              </a:rPr>
              <a:t>مي‌گويند</a:t>
            </a:r>
          </a:p>
          <a:p>
            <a:pPr algn="just"/>
            <a:r>
              <a:rPr lang="fa-IR" dirty="0">
                <a:cs typeface="B Nazanin" panose="00000400000000000000" pitchFamily="2" charset="-78"/>
              </a:rPr>
              <a:t>در مقابل، مرور سيستماتيك يا جامع، انجام همين مراحل اما براساس پروتكلي كاملاً دقيق و از قبل تنظيم شده </a:t>
            </a:r>
            <a:r>
              <a:rPr lang="fa-IR" dirty="0" smtClean="0">
                <a:cs typeface="B Nazanin" panose="00000400000000000000" pitchFamily="2" charset="-78"/>
              </a:rPr>
              <a:t>مي‌باشد. مرور </a:t>
            </a:r>
            <a:r>
              <a:rPr lang="fa-IR" dirty="0">
                <a:cs typeface="B Nazanin" panose="00000400000000000000" pitchFamily="2" charset="-78"/>
              </a:rPr>
              <a:t>سيستماتيك در اغلب موارد با بهره‌گيري از </a:t>
            </a:r>
            <a:r>
              <a:rPr lang="fa-IR" dirty="0" smtClean="0">
                <a:cs typeface="B Nazanin" panose="00000400000000000000" pitchFamily="2" charset="-78"/>
              </a:rPr>
              <a:t>تركيب </a:t>
            </a:r>
            <a:r>
              <a:rPr lang="fa-IR" dirty="0">
                <a:cs typeface="B Nazanin" panose="00000400000000000000" pitchFamily="2" charset="-78"/>
              </a:rPr>
              <a:t>نتايج، به برآوردي واحد و مشخص در پاسخ به سؤال مربوطه دست مي يابد و لذا از توان و اعتبار بالايي در نتيجه‌گيري و تصميم‌سازي برخوردار است</a:t>
            </a:r>
            <a:r>
              <a:rPr lang="fa-IR" dirty="0" smtClean="0">
                <a:cs typeface="B Nazanin" panose="00000400000000000000" pitchFamily="2" charset="-78"/>
              </a:rPr>
              <a:t>.</a:t>
            </a:r>
          </a:p>
          <a:p>
            <a:pPr algn="just"/>
            <a:r>
              <a:rPr lang="fa-IR" dirty="0">
                <a:cs typeface="B Nazanin" panose="00000400000000000000" pitchFamily="2" charset="-78"/>
              </a:rPr>
              <a:t>متاآناليز عبارت است از تركيب داده‌ها و نتايج بدست آمده از يك مرور سيستماتيك با بهره‌گيري از روش‌هاي آماري، يعني پس از انجام مرور سيستماتيك- كه لازمه متاآناليز است- و براساس نتايج، </a:t>
            </a:r>
            <a:r>
              <a:rPr lang="fa-IR" dirty="0">
                <a:solidFill>
                  <a:srgbClr val="FFFF00"/>
                </a:solidFill>
                <a:cs typeface="B Nazanin" panose="00000400000000000000" pitchFamily="2" charset="-78"/>
              </a:rPr>
              <a:t>به يك تخمين واحد براي حل مشكل يا سؤال </a:t>
            </a:r>
            <a:r>
              <a:rPr lang="fa-IR" dirty="0">
                <a:cs typeface="B Nazanin" panose="00000400000000000000" pitchFamily="2" charset="-78"/>
              </a:rPr>
              <a:t>مورد نظر دست پيدا مي‌كنيم</a:t>
            </a:r>
            <a:r>
              <a:rPr lang="fa-IR" dirty="0" smtClean="0">
                <a:cs typeface="B Nazanin" panose="00000400000000000000" pitchFamily="2" charset="-78"/>
              </a:rPr>
              <a:t>.</a:t>
            </a:r>
          </a:p>
          <a:p>
            <a:pPr algn="just"/>
            <a:r>
              <a:rPr lang="fa-IR" dirty="0" smtClean="0">
                <a:cs typeface="B Nazanin" panose="00000400000000000000" pitchFamily="2" charset="-78"/>
              </a:rPr>
              <a:t> </a:t>
            </a:r>
            <a:r>
              <a:rPr lang="fa-IR" dirty="0">
                <a:solidFill>
                  <a:srgbClr val="FFFF00"/>
                </a:solidFill>
                <a:cs typeface="B Nazanin" panose="00000400000000000000" pitchFamily="2" charset="-78"/>
              </a:rPr>
              <a:t>البته هر مرور سيستماتيكي به متاآناليز منجر نمي‌شود. </a:t>
            </a:r>
            <a:r>
              <a:rPr lang="fa-IR" dirty="0">
                <a:cs typeface="B Nazanin" panose="00000400000000000000" pitchFamily="2" charset="-78"/>
              </a:rPr>
              <a:t>چنانچه داده‌ها و برآوردهاي خام حاصل از مرور سيستماتيك بيش از اندازه غيرهمسان نباشد و بتوان آنها را با روش‌هاي خاص آماري با هم تركيب كرد، متاآناليز قابل انجام خواهد بود. در غير اين‌ صورت نتايج به صورت كيفي در قالب يك مقاله مرور سيستماتيك ارائه مي‌گردد. </a:t>
            </a:r>
            <a:endParaRPr lang="fa-IR" dirty="0"/>
          </a:p>
        </p:txBody>
      </p:sp>
    </p:spTree>
    <p:extLst>
      <p:ext uri="{BB962C8B-B14F-4D97-AF65-F5344CB8AC3E}">
        <p14:creationId xmlns:p14="http://schemas.microsoft.com/office/powerpoint/2010/main" val="42630002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0700" y="777252"/>
            <a:ext cx="8610600" cy="1293028"/>
          </a:xfrm>
        </p:spPr>
        <p:txBody>
          <a:bodyPr/>
          <a:lstStyle/>
          <a:p>
            <a:pPr algn="ctr"/>
            <a:r>
              <a:rPr lang="fa-IR" dirty="0" smtClean="0"/>
              <a:t>مراحل انجام یک </a:t>
            </a:r>
            <a:r>
              <a:rPr lang="fa-IR" dirty="0" smtClean="0"/>
              <a:t>مرور </a:t>
            </a:r>
            <a:r>
              <a:rPr lang="fa-IR" dirty="0" smtClean="0"/>
              <a:t>سیستماتیک</a:t>
            </a:r>
            <a:endParaRPr lang="fa-IR" dirty="0"/>
          </a:p>
        </p:txBody>
      </p:sp>
      <p:sp>
        <p:nvSpPr>
          <p:cNvPr id="3" name="Content Placeholder 2"/>
          <p:cNvSpPr>
            <a:spLocks noGrp="1"/>
          </p:cNvSpPr>
          <p:nvPr>
            <p:ph idx="1"/>
          </p:nvPr>
        </p:nvSpPr>
        <p:spPr/>
        <p:txBody>
          <a:bodyPr>
            <a:normAutofit lnSpcReduction="10000"/>
          </a:bodyPr>
          <a:lstStyle/>
          <a:p>
            <a:r>
              <a:rPr lang="fa-IR" sz="2800" dirty="0" smtClean="0"/>
              <a:t>تعیین هدف</a:t>
            </a:r>
            <a:endParaRPr lang="en-US" sz="2800" dirty="0" smtClean="0"/>
          </a:p>
          <a:p>
            <a:r>
              <a:rPr lang="fa-IR" sz="2800" dirty="0" smtClean="0"/>
              <a:t>شناخت </a:t>
            </a:r>
            <a:r>
              <a:rPr lang="fa-IR" sz="2800" dirty="0"/>
              <a:t>کلید واژه های </a:t>
            </a:r>
            <a:r>
              <a:rPr lang="fa-IR" sz="2800" dirty="0" smtClean="0"/>
              <a:t>مناسب</a:t>
            </a:r>
          </a:p>
          <a:p>
            <a:r>
              <a:rPr lang="fa-IR" sz="2800" dirty="0" smtClean="0"/>
              <a:t>تعیین کلید واژه </a:t>
            </a:r>
            <a:r>
              <a:rPr lang="fa-IR" sz="2800" dirty="0"/>
              <a:t>های مترادف</a:t>
            </a:r>
          </a:p>
          <a:p>
            <a:r>
              <a:rPr lang="fa-IR" sz="2800" dirty="0" smtClean="0"/>
              <a:t>ترکیب </a:t>
            </a:r>
            <a:r>
              <a:rPr lang="fa-IR" sz="2800" dirty="0"/>
              <a:t>مفاهیم و طراحی استراتژی جستجو</a:t>
            </a:r>
          </a:p>
          <a:p>
            <a:r>
              <a:rPr lang="fa-IR" sz="2800" dirty="0" smtClean="0"/>
              <a:t>انتخاب </a:t>
            </a:r>
            <a:r>
              <a:rPr lang="fa-IR" sz="2800" dirty="0"/>
              <a:t>پایگاه مطالعاتی</a:t>
            </a:r>
          </a:p>
          <a:p>
            <a:r>
              <a:rPr lang="fa-IR" sz="2800" dirty="0" smtClean="0"/>
              <a:t>انجام </a:t>
            </a:r>
            <a:r>
              <a:rPr lang="fa-IR" sz="2800" dirty="0"/>
              <a:t>جستجو</a:t>
            </a:r>
          </a:p>
          <a:p>
            <a:r>
              <a:rPr lang="fa-IR" sz="2800" dirty="0" smtClean="0"/>
              <a:t>بازیابی </a:t>
            </a:r>
            <a:r>
              <a:rPr lang="fa-IR" sz="2800" dirty="0"/>
              <a:t>و ارزیابی نتایج در صورت نیاز بازبینی و تکرار جستجو</a:t>
            </a:r>
          </a:p>
          <a:p>
            <a:r>
              <a:rPr lang="fa-IR" sz="2800" dirty="0" smtClean="0"/>
              <a:t>استخراج </a:t>
            </a:r>
            <a:r>
              <a:rPr lang="fa-IR" sz="2800" dirty="0"/>
              <a:t>مطالعات</a:t>
            </a:r>
          </a:p>
          <a:p>
            <a:endParaRPr lang="fa-IR" dirty="0"/>
          </a:p>
          <a:p>
            <a:endParaRPr lang="fa-IR" dirty="0"/>
          </a:p>
        </p:txBody>
      </p:sp>
    </p:spTree>
    <p:extLst>
      <p:ext uri="{BB962C8B-B14F-4D97-AF65-F5344CB8AC3E}">
        <p14:creationId xmlns:p14="http://schemas.microsoft.com/office/powerpoint/2010/main" val="3785413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726273"/>
            <a:ext cx="8610600" cy="1293028"/>
          </a:xfrm>
        </p:spPr>
        <p:txBody>
          <a:bodyPr/>
          <a:lstStyle/>
          <a:p>
            <a:pPr algn="ctr"/>
            <a:r>
              <a:rPr lang="en-US" b="1" cap="none" dirty="0" smtClean="0"/>
              <a:t>Search Engine</a:t>
            </a:r>
            <a:endParaRPr lang="fa-IR" b="1" cap="none" dirty="0"/>
          </a:p>
        </p:txBody>
      </p:sp>
      <p:sp>
        <p:nvSpPr>
          <p:cNvPr id="3" name="Content Placeholder 2"/>
          <p:cNvSpPr>
            <a:spLocks noGrp="1"/>
          </p:cNvSpPr>
          <p:nvPr>
            <p:ph idx="1"/>
          </p:nvPr>
        </p:nvSpPr>
        <p:spPr/>
        <p:txBody>
          <a:bodyPr/>
          <a:lstStyle/>
          <a:p>
            <a:pPr algn="l" rtl="0"/>
            <a:r>
              <a:rPr lang="en-US" dirty="0" smtClean="0"/>
              <a:t>PubMed</a:t>
            </a:r>
          </a:p>
          <a:p>
            <a:pPr algn="l" rtl="0"/>
            <a:r>
              <a:rPr lang="en-US" dirty="0"/>
              <a:t>EMBASE (</a:t>
            </a:r>
            <a:r>
              <a:rPr lang="en-US" dirty="0" err="1"/>
              <a:t>Excerpta</a:t>
            </a:r>
            <a:r>
              <a:rPr lang="en-US" dirty="0"/>
              <a:t> </a:t>
            </a:r>
            <a:r>
              <a:rPr lang="en-US" dirty="0" err="1"/>
              <a:t>Medica</a:t>
            </a:r>
            <a:r>
              <a:rPr lang="en-US" dirty="0"/>
              <a:t> </a:t>
            </a:r>
            <a:r>
              <a:rPr lang="en-US" dirty="0" smtClean="0"/>
              <a:t>database)</a:t>
            </a:r>
          </a:p>
          <a:p>
            <a:pPr algn="l" rtl="0"/>
            <a:r>
              <a:rPr lang="en-US" dirty="0" smtClean="0"/>
              <a:t> </a:t>
            </a:r>
            <a:r>
              <a:rPr lang="en-US" dirty="0"/>
              <a:t>Web of </a:t>
            </a:r>
            <a:r>
              <a:rPr lang="en-US" dirty="0" smtClean="0"/>
              <a:t>Science</a:t>
            </a:r>
          </a:p>
          <a:p>
            <a:pPr algn="l" rtl="0"/>
            <a:r>
              <a:rPr lang="en-US" dirty="0"/>
              <a:t>CENTRAL  (Cochrane Central Register of Controlled </a:t>
            </a:r>
            <a:r>
              <a:rPr lang="en-US" dirty="0" smtClean="0"/>
              <a:t>Trials)</a:t>
            </a:r>
            <a:endParaRPr lang="en-US" dirty="0"/>
          </a:p>
        </p:txBody>
      </p:sp>
    </p:spTree>
    <p:extLst>
      <p:ext uri="{BB962C8B-B14F-4D97-AF65-F5344CB8AC3E}">
        <p14:creationId xmlns:p14="http://schemas.microsoft.com/office/powerpoint/2010/main" val="41862916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0700" y="468159"/>
            <a:ext cx="8610600" cy="1293028"/>
          </a:xfrm>
        </p:spPr>
        <p:txBody>
          <a:bodyPr/>
          <a:lstStyle/>
          <a:p>
            <a:pPr algn="ctr"/>
            <a:r>
              <a:rPr lang="en-US" b="1" cap="none" dirty="0" smtClean="0"/>
              <a:t>Search Strategy</a:t>
            </a:r>
            <a:endParaRPr lang="fa-IR" b="1" cap="none" dirty="0"/>
          </a:p>
        </p:txBody>
      </p:sp>
      <p:sp>
        <p:nvSpPr>
          <p:cNvPr id="3" name="Content Placeholder 2"/>
          <p:cNvSpPr>
            <a:spLocks noGrp="1"/>
          </p:cNvSpPr>
          <p:nvPr>
            <p:ph idx="1"/>
          </p:nvPr>
        </p:nvSpPr>
        <p:spPr>
          <a:xfrm>
            <a:off x="685800" y="1648496"/>
            <a:ext cx="10820400" cy="4570189"/>
          </a:xfrm>
        </p:spPr>
        <p:txBody>
          <a:bodyPr>
            <a:normAutofit/>
          </a:bodyPr>
          <a:lstStyle/>
          <a:p>
            <a:pPr algn="just" rtl="0"/>
            <a:r>
              <a:rPr lang="en-US" dirty="0" smtClean="0"/>
              <a:t>The </a:t>
            </a:r>
            <a:r>
              <a:rPr lang="en-US" dirty="0"/>
              <a:t>search query included the following terms</a:t>
            </a:r>
            <a:r>
              <a:rPr lang="en-US" dirty="0" smtClean="0"/>
              <a:t>: ‘‘</a:t>
            </a:r>
            <a:r>
              <a:rPr lang="en-US" dirty="0"/>
              <a:t>thyroid antibodies’’ OR ‘‘thyroid antibodies in pregnancy</a:t>
            </a:r>
            <a:r>
              <a:rPr lang="en-US" dirty="0" smtClean="0"/>
              <a:t>’’ OR </a:t>
            </a:r>
            <a:r>
              <a:rPr lang="en-US" dirty="0"/>
              <a:t>‘‘thyroid antibody positive’’ OR ‘‘thyroid antibody levels</a:t>
            </a:r>
            <a:r>
              <a:rPr lang="en-US" dirty="0" smtClean="0"/>
              <a:t>’’ OR </a:t>
            </a:r>
            <a:r>
              <a:rPr lang="en-US" dirty="0"/>
              <a:t>‘‘thyroid peroxidase antibodies’’ OR ‘‘thyroglobulin antibodies</a:t>
            </a:r>
            <a:r>
              <a:rPr lang="en-US" dirty="0" smtClean="0"/>
              <a:t>’’ OR </a:t>
            </a:r>
            <a:r>
              <a:rPr lang="en-US" dirty="0"/>
              <a:t>‘‘thyroid peroxidase antibody’’ OR ‘‘</a:t>
            </a:r>
            <a:r>
              <a:rPr lang="en-US" dirty="0" smtClean="0"/>
              <a:t>thyroglobulin antibody</a:t>
            </a:r>
            <a:r>
              <a:rPr lang="en-US" dirty="0"/>
              <a:t>’’ OR ‘‘thyroid autoantibodies’’ AND ‘‘pregnancy’’ </a:t>
            </a:r>
            <a:r>
              <a:rPr lang="en-US" dirty="0" smtClean="0"/>
              <a:t>OR ‘‘</a:t>
            </a:r>
            <a:r>
              <a:rPr lang="en-US" dirty="0"/>
              <a:t>hypothyroidism’’ OR ‘‘subclinical hypothyroidism’’ OR ‘‘</a:t>
            </a:r>
            <a:r>
              <a:rPr lang="en-US" dirty="0" smtClean="0"/>
              <a:t>thyroid autoimmunity</a:t>
            </a:r>
            <a:r>
              <a:rPr lang="en-US" dirty="0"/>
              <a:t>’’ OR ‘‘Thyroid autoantibodies’’ OR ‘‘</a:t>
            </a:r>
            <a:r>
              <a:rPr lang="en-US" dirty="0" smtClean="0"/>
              <a:t>Thyroid peroxidase </a:t>
            </a:r>
            <a:r>
              <a:rPr lang="en-US" dirty="0"/>
              <a:t>antibodies’’ OR ‘‘thyroglobulin antibodies</a:t>
            </a:r>
            <a:r>
              <a:rPr lang="en-US" dirty="0" smtClean="0"/>
              <a:t>’’ AND </a:t>
            </a:r>
            <a:r>
              <a:rPr lang="en-US" dirty="0"/>
              <a:t>‘‘recurrent pregnancy loss’’ OR ‘‘recurrent miscarriage</a:t>
            </a:r>
            <a:r>
              <a:rPr lang="en-US" dirty="0" smtClean="0"/>
              <a:t>’’ OR </a:t>
            </a:r>
            <a:r>
              <a:rPr lang="en-US" dirty="0"/>
              <a:t>‘‘habitual abortion’’ OR ‘‘recurrent spontaneous abortion</a:t>
            </a:r>
            <a:r>
              <a:rPr lang="en-US" dirty="0" smtClean="0"/>
              <a:t>’’ OR </a:t>
            </a:r>
            <a:r>
              <a:rPr lang="en-US" dirty="0"/>
              <a:t>‘‘recurrent abortion.’’</a:t>
            </a:r>
            <a:endParaRPr lang="fa-IR" dirty="0" smtClean="0"/>
          </a:p>
        </p:txBody>
      </p:sp>
    </p:spTree>
    <p:extLst>
      <p:ext uri="{BB962C8B-B14F-4D97-AF65-F5344CB8AC3E}">
        <p14:creationId xmlns:p14="http://schemas.microsoft.com/office/powerpoint/2010/main" val="29510315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اهداف و کاربردهای متاآنالیز</a:t>
            </a:r>
            <a:br>
              <a:rPr lang="fa-IR" dirty="0"/>
            </a:br>
            <a:endParaRPr lang="fa-IR" dirty="0"/>
          </a:p>
        </p:txBody>
      </p:sp>
      <p:sp>
        <p:nvSpPr>
          <p:cNvPr id="3" name="Content Placeholder 2"/>
          <p:cNvSpPr>
            <a:spLocks noGrp="1"/>
          </p:cNvSpPr>
          <p:nvPr>
            <p:ph idx="1"/>
          </p:nvPr>
        </p:nvSpPr>
        <p:spPr/>
        <p:txBody>
          <a:bodyPr/>
          <a:lstStyle/>
          <a:p>
            <a:r>
              <a:rPr lang="fa-IR" dirty="0" smtClean="0"/>
              <a:t>ترکیب شدت اثرهای استخراج شده از مطالعات مختلف و بیان اثر تجمعی</a:t>
            </a:r>
          </a:p>
          <a:p>
            <a:r>
              <a:rPr lang="fa-IR" dirty="0" smtClean="0"/>
              <a:t>بررسی میزان عدم تجانس نتایج مطالعات مختلف</a:t>
            </a:r>
          </a:p>
          <a:p>
            <a:r>
              <a:rPr lang="fa-IR" dirty="0" smtClean="0"/>
              <a:t>بررسی عوامل موثر مهم در ایجاد </a:t>
            </a:r>
            <a:r>
              <a:rPr lang="fa-IR" dirty="0" smtClean="0"/>
              <a:t>عدم </a:t>
            </a:r>
            <a:r>
              <a:rPr lang="fa-IR" dirty="0" smtClean="0"/>
              <a:t>تجانس</a:t>
            </a:r>
          </a:p>
        </p:txBody>
      </p:sp>
    </p:spTree>
    <p:extLst>
      <p:ext uri="{BB962C8B-B14F-4D97-AF65-F5344CB8AC3E}">
        <p14:creationId xmlns:p14="http://schemas.microsoft.com/office/powerpoint/2010/main" val="3584701973"/>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TM04033937[[fn=Vapor Trail]]</Template>
  <TotalTime>545</TotalTime>
  <Words>1408</Words>
  <Application>Microsoft Office PowerPoint</Application>
  <PresentationFormat>Custom</PresentationFormat>
  <Paragraphs>104</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Vapor Trail</vt:lpstr>
      <vt:lpstr>              Presenter: Dr. M. Ghaemi</vt:lpstr>
      <vt:lpstr>Introduction</vt:lpstr>
      <vt:lpstr>Introduction</vt:lpstr>
      <vt:lpstr>Guideline</vt:lpstr>
      <vt:lpstr>تعاریف</vt:lpstr>
      <vt:lpstr>مراحل انجام یک مرور سیستماتیک</vt:lpstr>
      <vt:lpstr>Search Engine</vt:lpstr>
      <vt:lpstr>Search Strategy</vt:lpstr>
      <vt:lpstr>اهداف و کاربردهای متاآنالیز </vt:lpstr>
      <vt:lpstr>کجا نباید متاآنالیز کرد؟ </vt:lpstr>
      <vt:lpstr>Articles Revision</vt:lpstr>
      <vt:lpstr>بررسی مقالات</vt:lpstr>
      <vt:lpstr>بررسی مقالات</vt:lpstr>
      <vt:lpstr>Article Evaluation</vt:lpstr>
      <vt:lpstr>Results</vt:lpstr>
      <vt:lpstr>Overt Hypothyroidism And RPL</vt:lpstr>
      <vt:lpstr>Subclinical Hypothyroidism And RPL</vt:lpstr>
      <vt:lpstr>Thyroid Autoimmunity And RPL</vt:lpstr>
      <vt:lpstr>Concurrent Subclinical Hypothyroidism And Thyroid Autoimmunity And RPL</vt:lpstr>
      <vt:lpstr>Conclusion</vt:lpstr>
      <vt:lpstr>Conclusion</vt:lpstr>
      <vt:lpstr>Conclusion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مطالعات مروری و متاآنالیز</dc:title>
  <dc:creator>test</dc:creator>
  <cp:lastModifiedBy>RoyalSystem</cp:lastModifiedBy>
  <cp:revision>92</cp:revision>
  <dcterms:created xsi:type="dcterms:W3CDTF">2021-01-10T10:34:41Z</dcterms:created>
  <dcterms:modified xsi:type="dcterms:W3CDTF">2021-01-13T03:58:50Z</dcterms:modified>
</cp:coreProperties>
</file>